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12DD2E4-B631-43E1-BFF1-FE728CFAB012}">
  <a:tblStyle styleId="{312DD2E4-B631-43E1-BFF1-FE728CFAB012}"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be3ecd8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abe3ecd8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abe3ecd877_0_4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2abe3ecd877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8a94ffcbcc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8a94ffcbcc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abe3ecd877_0_5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abe3ecd877_0_5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8a94ffcbcc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8a94ffcbc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abe3ecd877_0_6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abe3ecd877_0_6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abe3ecd877_0_3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abe3ecd877_0_3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abe3ecd877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abe3ecd877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abe3ecd877_0_7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abe3ecd877_0_7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b366c4a885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b366c4a885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ja"/>
              <a:t>わかりやすい画像をいれる。右か左側に説明。</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b366c4a885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b366c4a88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ja"/>
              <a:t>わかりやすい画像をいれる。右か左側に説明。</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j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infonear.co.jp/" TargetMode="External"/><Relationship Id="rId4" Type="http://schemas.openxmlformats.org/officeDocument/2006/relationships/hyperlink" Target="https://www.infonear.co.jp/inquiry/other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jp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355725" y="1548962"/>
            <a:ext cx="4481751" cy="1700175"/>
          </a:xfrm>
          <a:prstGeom prst="rect">
            <a:avLst/>
          </a:prstGeom>
          <a:noFill/>
          <a:ln>
            <a:noFill/>
          </a:ln>
        </p:spPr>
      </p:pic>
      <p:sp>
        <p:nvSpPr>
          <p:cNvPr id="55" name="Google Shape;55;p13"/>
          <p:cNvSpPr txBox="1"/>
          <p:nvPr/>
        </p:nvSpPr>
        <p:spPr>
          <a:xfrm>
            <a:off x="60950" y="734675"/>
            <a:ext cx="9019500" cy="415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ja" sz="1500">
                <a:solidFill>
                  <a:schemeClr val="dk1"/>
                </a:solidFill>
                <a:latin typeface="Verdana"/>
                <a:ea typeface="Verdana"/>
                <a:cs typeface="Verdana"/>
                <a:sym typeface="Verdana"/>
              </a:rPr>
              <a:t>ユーザー</a:t>
            </a:r>
            <a:r>
              <a:rPr b="1" lang="ja" sz="1500">
                <a:solidFill>
                  <a:schemeClr val="dk1"/>
                </a:solidFill>
                <a:latin typeface="Verdana"/>
                <a:ea typeface="Verdana"/>
                <a:cs typeface="Verdana"/>
                <a:sym typeface="Verdana"/>
              </a:rPr>
              <a:t>投票</a:t>
            </a:r>
            <a:r>
              <a:rPr b="1" lang="ja" sz="1500">
                <a:solidFill>
                  <a:schemeClr val="dk1"/>
                </a:solidFill>
                <a:latin typeface="Verdana"/>
                <a:ea typeface="Verdana"/>
                <a:cs typeface="Verdana"/>
                <a:sym typeface="Verdana"/>
              </a:rPr>
              <a:t>型ランキング</a:t>
            </a:r>
            <a:r>
              <a:rPr b="1" lang="ja" sz="1500">
                <a:solidFill>
                  <a:schemeClr val="dk1"/>
                </a:solidFill>
                <a:latin typeface="Verdana"/>
                <a:ea typeface="Verdana"/>
                <a:cs typeface="Verdana"/>
                <a:sym typeface="Verdana"/>
              </a:rPr>
              <a:t>サイト</a:t>
            </a:r>
            <a:endParaRPr b="1">
              <a:solidFill>
                <a:schemeClr val="dk1"/>
              </a:solidFill>
              <a:latin typeface="Verdana"/>
              <a:ea typeface="Verdana"/>
              <a:cs typeface="Verdana"/>
              <a:sym typeface="Verdana"/>
            </a:endParaRPr>
          </a:p>
        </p:txBody>
      </p:sp>
      <p:sp>
        <p:nvSpPr>
          <p:cNvPr id="56" name="Google Shape;56;p13"/>
          <p:cNvSpPr txBox="1"/>
          <p:nvPr/>
        </p:nvSpPr>
        <p:spPr>
          <a:xfrm>
            <a:off x="86850" y="3647925"/>
            <a:ext cx="90195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ja" sz="1500">
                <a:solidFill>
                  <a:schemeClr val="dk1"/>
                </a:solidFill>
                <a:latin typeface="Verdana"/>
                <a:ea typeface="Verdana"/>
                <a:cs typeface="Verdana"/>
                <a:sym typeface="Verdana"/>
              </a:rPr>
              <a:t>媒体資料</a:t>
            </a:r>
            <a:endParaRPr sz="1500">
              <a:solidFill>
                <a:schemeClr val="dk1"/>
              </a:solidFill>
              <a:latin typeface="Verdana"/>
              <a:ea typeface="Verdana"/>
              <a:cs typeface="Verdana"/>
              <a:sym typeface="Verdana"/>
            </a:endParaRPr>
          </a:p>
          <a:p>
            <a:pPr indent="0" lvl="0" marL="0" rtl="0" algn="ctr">
              <a:spcBef>
                <a:spcPts val="0"/>
              </a:spcBef>
              <a:spcAft>
                <a:spcPts val="0"/>
              </a:spcAft>
              <a:buNone/>
            </a:pPr>
            <a:r>
              <a:rPr lang="ja" sz="1500">
                <a:solidFill>
                  <a:schemeClr val="dk1"/>
                </a:solidFill>
                <a:latin typeface="Verdana"/>
                <a:ea typeface="Verdana"/>
                <a:cs typeface="Verdana"/>
                <a:sym typeface="Verdana"/>
              </a:rPr>
              <a:t>2025年2月</a:t>
            </a:r>
            <a:r>
              <a:rPr lang="ja" sz="1500">
                <a:solidFill>
                  <a:schemeClr val="dk1"/>
                </a:solidFill>
                <a:latin typeface="Verdana"/>
                <a:ea typeface="Verdana"/>
                <a:cs typeface="Verdana"/>
                <a:sym typeface="Verdana"/>
              </a:rPr>
              <a:t>作成</a:t>
            </a:r>
            <a:endParaRPr sz="1500">
              <a:solidFill>
                <a:schemeClr val="dk1"/>
              </a:solidFill>
              <a:latin typeface="Verdana"/>
              <a:ea typeface="Verdana"/>
              <a:cs typeface="Verdana"/>
              <a:sym typeface="Verdana"/>
            </a:endParaRPr>
          </a:p>
        </p:txBody>
      </p:sp>
      <p:sp>
        <p:nvSpPr>
          <p:cNvPr id="57" name="Google Shape;57;p13"/>
          <p:cNvSpPr txBox="1"/>
          <p:nvPr/>
        </p:nvSpPr>
        <p:spPr>
          <a:xfrm>
            <a:off x="7243775" y="4534025"/>
            <a:ext cx="1745100" cy="369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ja" sz="1200">
                <a:solidFill>
                  <a:schemeClr val="dk1"/>
                </a:solidFill>
                <a:latin typeface="Verdana"/>
                <a:ea typeface="Verdana"/>
                <a:cs typeface="Verdana"/>
                <a:sym typeface="Verdana"/>
              </a:rPr>
              <a:t>1</a:t>
            </a:r>
            <a:endParaRPr sz="1200">
              <a:solidFill>
                <a:schemeClr val="dk1"/>
              </a:solidFill>
              <a:latin typeface="Verdana"/>
              <a:ea typeface="Verdana"/>
              <a:cs typeface="Verdana"/>
              <a:sym typeface="Verdana"/>
            </a:endParaRPr>
          </a:p>
        </p:txBody>
      </p:sp>
      <p:sp>
        <p:nvSpPr>
          <p:cNvPr id="58" name="Google Shape;58;p13"/>
          <p:cNvSpPr/>
          <p:nvPr/>
        </p:nvSpPr>
        <p:spPr>
          <a:xfrm>
            <a:off x="8540350" y="4843475"/>
            <a:ext cx="471600" cy="300000"/>
          </a:xfrm>
          <a:prstGeom prst="rect">
            <a:avLst/>
          </a:prstGeom>
          <a:solidFill>
            <a:srgbClr val="FFFFF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205" name="Google Shape;205;p22"/>
          <p:cNvSpPr txBox="1"/>
          <p:nvPr>
            <p:ph type="title"/>
          </p:nvPr>
        </p:nvSpPr>
        <p:spPr>
          <a:xfrm>
            <a:off x="50400" y="64025"/>
            <a:ext cx="84417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ja" sz="1620">
                <a:latin typeface="Meiryo"/>
                <a:ea typeface="Meiryo"/>
                <a:cs typeface="Meiryo"/>
                <a:sym typeface="Meiryo"/>
              </a:rPr>
              <a:t>広告掲載規定・注意事項</a:t>
            </a:r>
            <a:endParaRPr b="1" sz="1620">
              <a:latin typeface="Meiryo"/>
              <a:ea typeface="Meiryo"/>
              <a:cs typeface="Meiryo"/>
              <a:sym typeface="Meiryo"/>
            </a:endParaRPr>
          </a:p>
        </p:txBody>
      </p:sp>
      <p:cxnSp>
        <p:nvCxnSpPr>
          <p:cNvPr id="206" name="Google Shape;206;p22"/>
          <p:cNvCxnSpPr/>
          <p:nvPr/>
        </p:nvCxnSpPr>
        <p:spPr>
          <a:xfrm>
            <a:off x="138125" y="454825"/>
            <a:ext cx="8862900" cy="0"/>
          </a:xfrm>
          <a:prstGeom prst="straightConnector1">
            <a:avLst/>
          </a:prstGeom>
          <a:noFill/>
          <a:ln cap="flat" cmpd="sng" w="9525">
            <a:solidFill>
              <a:schemeClr val="dk2"/>
            </a:solidFill>
            <a:prstDash val="solid"/>
            <a:round/>
            <a:headEnd len="med" w="med" type="none"/>
            <a:tailEnd len="med" w="med" type="none"/>
          </a:ln>
        </p:spPr>
      </p:cxnSp>
      <p:sp>
        <p:nvSpPr>
          <p:cNvPr id="207" name="Google Shape;207;p22"/>
          <p:cNvSpPr txBox="1"/>
          <p:nvPr/>
        </p:nvSpPr>
        <p:spPr>
          <a:xfrm>
            <a:off x="159275" y="636725"/>
            <a:ext cx="8820600" cy="4206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インフォ二ア株式会社が運営、取扱いをするインターネットサービス上の広告スペース（以下「広告」と略）を取扱う広告申込者及び広告代理店を含む全ての広告取扱者（以下「取扱者」と略）は、広告の販売、紹介、申込み、営業活動、取次ぎ業務を含む広告に関連</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したすべての業務（以下「取扱い」と略）に関し、以下のことを遵守することとする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第1条 本規約の履行</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取扱者は、本規約の履行が両者のビジネスにとって極めて重要であるとの共通認識のもと、協力してこれにあたるべきものとする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第2条 広告掲載拒否権</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取扱者からの申込みにあたり、媒体が定める「広告掲載方針」に該当する場合には、媒体はこれを拒否することができる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第3条 広告の取扱い</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1.広告の申込みは、媒体の指定した申込書あるいは媒体の要件を満たしている取扱者の申込書により、媒体が許容する期日までに行うものとする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2.取扱者は、媒体の指定した方法にて広告を取扱うものとする。すなわち、バナ－広告の場合は広告掲載位置や期間、メール広告の場合は広告配信日時や対象者、期間等であるがこれに限定されない他の種類の広告を取扱う場合は別途協議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第4条 報告義務</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取扱者は媒体に対し、下記の各号の報告を行わなければならない</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1.取扱者の情報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2.取扱者の反応、クレーム等の情報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第5条 責任範囲</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1.取扱者は、媒体に広告を申込む際、広告原稿・原稿素材（以下「本件広告」という）について第三者の著作権、意匠権、商標権、名誉権、プライバシー権、パブリシティー権等の権利を侵害していないことを確認する。確認の結果、疑義があるときは協議して対応を</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決める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2.本件広告が第三者の権利を侵害しているとして、媒体が警告、損害賠償の請求、訴求の提起等を受けた場合には、取扱者の責任により解決をはかることとする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それにより本件に対し媒体に発生する費用は、取扱者が負担することとする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3.取扱者からの依頼の広告により、媒体のユーザー又は広告主に損害を被った場合、取扱者の責任により解決を図ることとする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それによりこの件に対し媒体に発生する費用は、取扱者が負担することとする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第6条 誠実執行義務</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1.取扱者は、必要とされる情報の開示及び調査を適宜行い、媒体に損害を被らせることのないよう努めるものとする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2.広告の取扱いに起因する苦情への対応は、媒体に帰責事由がない限り取扱者が責任を持って誠実に行い、媒体並びに関連会社に何ら迷惑をかけないものとする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尚、広告の取扱いに起因する苦情への対応を行った場合、取扱者は発生した費用相当額を媒体に対して支払うものとする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3.取扱者は、第2項に規定する苦情への対応について、適宜又は媒体より要求があり次第、確実に報告するものとする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第7条 機密保持</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1.取扱者は、広告の取扱いにおいても、媒体のアクセス件数情報など、本規約に基づき実施する共同業務を通じて知り得た機密情報について、事前の承諾なしに第三者に開示、</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漏洩などしてはならない。ただし、次の各号に該当する場合は、この限りではないものとする</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(ア) 既に公知となっていた情報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(イ) 当事者が既に知っていた情報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(ウ) 当事者の責に帰すべからざる事由により公知となった情報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(エ) 当事者が第三者から秘密保持義務を負うことなく合法的に入手した情報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(オ) 当事者が独自に開発した情報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(カ) 管轄官公庁または法律により開示を要求された情報</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第8条 免責事項</a:t>
            </a:r>
            <a:endParaRPr sz="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600">
                <a:solidFill>
                  <a:schemeClr val="dk1"/>
                </a:solidFill>
                <a:latin typeface="Meiryo"/>
                <a:ea typeface="Meiryo"/>
                <a:cs typeface="Meiryo"/>
                <a:sym typeface="Meiryo"/>
              </a:rPr>
              <a:t>非常事態の発生、天災、法律上の制限、停電、その他やむを得ない事由が生じた場合、媒体は依頼された広告の取扱いを中止、中断あるいは広告掲載の時間の変更をすることができるものとする</a:t>
            </a:r>
            <a:endParaRPr sz="600">
              <a:solidFill>
                <a:schemeClr val="dk1"/>
              </a:solidFill>
              <a:latin typeface="Meiryo"/>
              <a:ea typeface="Meiryo"/>
              <a:cs typeface="Meiryo"/>
              <a:sym typeface="Meiry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213" name="Google Shape;213;p23"/>
          <p:cNvSpPr txBox="1"/>
          <p:nvPr>
            <p:ph type="title"/>
          </p:nvPr>
        </p:nvSpPr>
        <p:spPr>
          <a:xfrm>
            <a:off x="50400" y="64025"/>
            <a:ext cx="84417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ja" sz="1620">
                <a:latin typeface="Meiryo"/>
                <a:ea typeface="Meiryo"/>
                <a:cs typeface="Meiryo"/>
                <a:sym typeface="Meiryo"/>
              </a:rPr>
              <a:t>会社情報</a:t>
            </a:r>
            <a:endParaRPr b="1" sz="1620">
              <a:latin typeface="Meiryo"/>
              <a:ea typeface="Meiryo"/>
              <a:cs typeface="Meiryo"/>
              <a:sym typeface="Meiryo"/>
            </a:endParaRPr>
          </a:p>
        </p:txBody>
      </p:sp>
      <p:cxnSp>
        <p:nvCxnSpPr>
          <p:cNvPr id="214" name="Google Shape;214;p23"/>
          <p:cNvCxnSpPr/>
          <p:nvPr/>
        </p:nvCxnSpPr>
        <p:spPr>
          <a:xfrm>
            <a:off x="138125" y="454825"/>
            <a:ext cx="8862900" cy="0"/>
          </a:xfrm>
          <a:prstGeom prst="straightConnector1">
            <a:avLst/>
          </a:prstGeom>
          <a:noFill/>
          <a:ln cap="flat" cmpd="sng" w="9525">
            <a:solidFill>
              <a:schemeClr val="dk2"/>
            </a:solidFill>
            <a:prstDash val="solid"/>
            <a:round/>
            <a:headEnd len="med" w="med" type="none"/>
            <a:tailEnd len="med" w="med" type="none"/>
          </a:ln>
        </p:spPr>
      </p:cxnSp>
      <p:graphicFrame>
        <p:nvGraphicFramePr>
          <p:cNvPr id="215" name="Google Shape;215;p23"/>
          <p:cNvGraphicFramePr/>
          <p:nvPr/>
        </p:nvGraphicFramePr>
        <p:xfrm>
          <a:off x="171413" y="720650"/>
          <a:ext cx="3000000" cy="3000000"/>
        </p:xfrm>
        <a:graphic>
          <a:graphicData uri="http://schemas.openxmlformats.org/drawingml/2006/table">
            <a:tbl>
              <a:tblPr>
                <a:noFill/>
                <a:tableStyleId>{312DD2E4-B631-43E1-BFF1-FE728CFAB012}</a:tableStyleId>
              </a:tblPr>
              <a:tblGrid>
                <a:gridCol w="1836600"/>
                <a:gridCol w="6959700"/>
              </a:tblGrid>
              <a:tr h="100000">
                <a:tc>
                  <a:txBody>
                    <a:bodyPr/>
                    <a:lstStyle/>
                    <a:p>
                      <a:pPr indent="0" lvl="0" marL="0" rtl="0" algn="ctr">
                        <a:lnSpc>
                          <a:spcPct val="115000"/>
                        </a:lnSpc>
                        <a:spcBef>
                          <a:spcPts val="0"/>
                        </a:spcBef>
                        <a:spcAft>
                          <a:spcPts val="0"/>
                        </a:spcAft>
                        <a:buNone/>
                      </a:pPr>
                      <a:r>
                        <a:rPr lang="ja" sz="1000"/>
                        <a:t>項目</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ja" sz="1000"/>
                        <a:t>内容</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69000">
                <a:tc>
                  <a:txBody>
                    <a:bodyPr/>
                    <a:lstStyle/>
                    <a:p>
                      <a:pPr indent="0" lvl="0" marL="0" rtl="0" algn="ctr">
                        <a:lnSpc>
                          <a:spcPct val="115000"/>
                        </a:lnSpc>
                        <a:spcBef>
                          <a:spcPts val="0"/>
                        </a:spcBef>
                        <a:spcAft>
                          <a:spcPts val="0"/>
                        </a:spcAft>
                        <a:buNone/>
                      </a:pPr>
                      <a:r>
                        <a:rPr lang="ja" sz="1000"/>
                        <a:t>社名</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a:t>インフォニア株式会社（英文表記：infoNear Inc.）</a:t>
                      </a:r>
                      <a:endParaRPr sz="1000"/>
                    </a:p>
                  </a:txBody>
                  <a:tcPr marT="19050" marB="19050" marR="91425" marL="9142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69000">
                <a:tc>
                  <a:txBody>
                    <a:bodyPr/>
                    <a:lstStyle/>
                    <a:p>
                      <a:pPr indent="0" lvl="0" marL="0" rtl="0" algn="ctr">
                        <a:lnSpc>
                          <a:spcPct val="115000"/>
                        </a:lnSpc>
                        <a:spcBef>
                          <a:spcPts val="0"/>
                        </a:spcBef>
                        <a:spcAft>
                          <a:spcPts val="0"/>
                        </a:spcAft>
                        <a:buNone/>
                      </a:pPr>
                      <a:r>
                        <a:rPr lang="ja" sz="1000"/>
                        <a:t>創業</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a:t>  </a:t>
                      </a:r>
                      <a:r>
                        <a:rPr lang="ja" sz="1000"/>
                        <a:t>1997年6月17日</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69000">
                <a:tc>
                  <a:txBody>
                    <a:bodyPr/>
                    <a:lstStyle/>
                    <a:p>
                      <a:pPr indent="0" lvl="0" marL="0" rtl="0" algn="ctr">
                        <a:lnSpc>
                          <a:spcPct val="115000"/>
                        </a:lnSpc>
                        <a:spcBef>
                          <a:spcPts val="0"/>
                        </a:spcBef>
                        <a:spcAft>
                          <a:spcPts val="0"/>
                        </a:spcAft>
                        <a:buNone/>
                      </a:pPr>
                      <a:r>
                        <a:rPr lang="ja" sz="1000"/>
                        <a:t>代表者</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a:t>代表取締役 野々山 彰一</a:t>
                      </a:r>
                      <a:endParaRPr sz="1000"/>
                    </a:p>
                  </a:txBody>
                  <a:tcPr marT="19050" marB="19050" marR="91425" marL="9142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36725">
                <a:tc>
                  <a:txBody>
                    <a:bodyPr/>
                    <a:lstStyle/>
                    <a:p>
                      <a:pPr indent="0" lvl="0" marL="0" rtl="0" algn="ctr">
                        <a:lnSpc>
                          <a:spcPct val="115000"/>
                        </a:lnSpc>
                        <a:spcBef>
                          <a:spcPts val="0"/>
                        </a:spcBef>
                        <a:spcAft>
                          <a:spcPts val="0"/>
                        </a:spcAft>
                        <a:buNone/>
                      </a:pPr>
                      <a:r>
                        <a:rPr lang="ja" sz="1000"/>
                        <a:t>URL</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u="sng">
                          <a:solidFill>
                            <a:schemeClr val="hlink"/>
                          </a:solidFill>
                          <a:hlinkClick r:id="rId3"/>
                        </a:rPr>
                        <a:t>https://www.infonear.co.jp/</a:t>
                      </a:r>
                      <a:endParaRPr sz="1000" u="sng">
                        <a:solidFill>
                          <a:schemeClr val="hlink"/>
                        </a:solidFill>
                      </a:endParaRPr>
                    </a:p>
                  </a:txBody>
                  <a:tcPr marT="19050" marB="19050" marR="91425" marL="9142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69000">
                <a:tc>
                  <a:txBody>
                    <a:bodyPr/>
                    <a:lstStyle/>
                    <a:p>
                      <a:pPr indent="0" lvl="0" marL="0" rtl="0" algn="ctr">
                        <a:lnSpc>
                          <a:spcPct val="115000"/>
                        </a:lnSpc>
                        <a:spcBef>
                          <a:spcPts val="0"/>
                        </a:spcBef>
                        <a:spcAft>
                          <a:spcPts val="0"/>
                        </a:spcAft>
                        <a:buNone/>
                      </a:pPr>
                      <a:r>
                        <a:rPr lang="ja" sz="1000"/>
                        <a:t>お問合せ</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u="sng">
                          <a:solidFill>
                            <a:schemeClr val="hlink"/>
                          </a:solidFill>
                          <a:hlinkClick r:id="rId4"/>
                        </a:rPr>
                        <a:t>https://www.infonear.co.jp/inquiry/others</a:t>
                      </a:r>
                      <a:endParaRPr sz="1000" u="sng">
                        <a:solidFill>
                          <a:schemeClr val="hlink"/>
                        </a:solidFill>
                      </a:endParaRPr>
                    </a:p>
                  </a:txBody>
                  <a:tcPr marT="19050" marB="19050" marR="91425" marL="9142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69000">
                <a:tc>
                  <a:txBody>
                    <a:bodyPr/>
                    <a:lstStyle/>
                    <a:p>
                      <a:pPr indent="0" lvl="0" marL="0" rtl="0" algn="ctr">
                        <a:lnSpc>
                          <a:spcPct val="115000"/>
                        </a:lnSpc>
                        <a:spcBef>
                          <a:spcPts val="0"/>
                        </a:spcBef>
                        <a:spcAft>
                          <a:spcPts val="0"/>
                        </a:spcAft>
                        <a:buNone/>
                      </a:pPr>
                      <a:r>
                        <a:rPr lang="ja" sz="1000"/>
                        <a:t>電話</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a:t>  </a:t>
                      </a:r>
                      <a:r>
                        <a:rPr lang="ja" sz="1000"/>
                        <a:t>03-5614-0808</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69000">
                <a:tc>
                  <a:txBody>
                    <a:bodyPr/>
                    <a:lstStyle/>
                    <a:p>
                      <a:pPr indent="0" lvl="0" marL="0" rtl="0" algn="ctr">
                        <a:lnSpc>
                          <a:spcPct val="115000"/>
                        </a:lnSpc>
                        <a:spcBef>
                          <a:spcPts val="0"/>
                        </a:spcBef>
                        <a:spcAft>
                          <a:spcPts val="0"/>
                        </a:spcAft>
                        <a:buNone/>
                      </a:pPr>
                      <a:r>
                        <a:rPr lang="ja" sz="1000"/>
                        <a:t>所在地</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a:t>〒105-0003 東京都港区西新橋1-14-2 新橋SYビル 8F</a:t>
                      </a:r>
                      <a:endParaRPr sz="1000"/>
                    </a:p>
                  </a:txBody>
                  <a:tcPr marT="19050" marB="19050" marR="91425" marL="9142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269000">
                <a:tc>
                  <a:txBody>
                    <a:bodyPr/>
                    <a:lstStyle/>
                    <a:p>
                      <a:pPr indent="0" lvl="0" marL="0" rtl="0" algn="ctr">
                        <a:lnSpc>
                          <a:spcPct val="115000"/>
                        </a:lnSpc>
                        <a:spcBef>
                          <a:spcPts val="0"/>
                        </a:spcBef>
                        <a:spcAft>
                          <a:spcPts val="0"/>
                        </a:spcAft>
                        <a:buNone/>
                      </a:pPr>
                      <a:r>
                        <a:rPr lang="ja" sz="1000"/>
                        <a:t>資本金</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a:t>  </a:t>
                      </a:r>
                      <a:r>
                        <a:rPr lang="ja" sz="1000"/>
                        <a:t>1億円</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r h="817775">
                <a:tc>
                  <a:txBody>
                    <a:bodyPr/>
                    <a:lstStyle/>
                    <a:p>
                      <a:pPr indent="0" lvl="0" marL="0" rtl="0" algn="ctr">
                        <a:lnSpc>
                          <a:spcPct val="115000"/>
                        </a:lnSpc>
                        <a:spcBef>
                          <a:spcPts val="0"/>
                        </a:spcBef>
                        <a:spcAft>
                          <a:spcPts val="0"/>
                        </a:spcAft>
                        <a:buNone/>
                      </a:pPr>
                      <a:r>
                        <a:rPr lang="ja" sz="1000"/>
                        <a:t>事業内容</a:t>
                      </a:r>
                      <a:endParaRPr sz="1000"/>
                    </a:p>
                  </a:txBody>
                  <a:tcPr marT="19050" marB="19050" marR="28575" marL="2857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ja" sz="1000"/>
                        <a:t>1.インターネットを利用した各種情報提供サービス業 / 2.インターネットのホームページ作成及び更新の受託 / 3.広告代理業 / 4.会員の募集並びに各種サービスの提供 / 5.コンピュータのソフトウェアの開発及び販売 / 6.各種マーケティング業務 / 7.プロモーションの企画・立案及び実施 / 8.通信販売業務 / 9.関特定労働者派遣事業 / 10.一般労働者派遣事業 / 11.上記各号に付帯関連する</a:t>
                      </a:r>
                      <a:endParaRPr sz="1000"/>
                    </a:p>
                  </a:txBody>
                  <a:tcPr marT="19050" marB="19050" marR="91425" marL="91425" anchor="b">
                    <a:lnL cap="flat" cmpd="sng" w="5950">
                      <a:solidFill>
                        <a:schemeClr val="dk1"/>
                      </a:solidFill>
                      <a:prstDash val="solid"/>
                      <a:round/>
                      <a:headEnd len="sm" w="sm" type="none"/>
                      <a:tailEnd len="sm" w="sm" type="none"/>
                    </a:lnL>
                    <a:lnR cap="flat" cmpd="sng" w="5950">
                      <a:solidFill>
                        <a:schemeClr val="dk1"/>
                      </a:solidFill>
                      <a:prstDash val="solid"/>
                      <a:round/>
                      <a:headEnd len="sm" w="sm" type="none"/>
                      <a:tailEnd len="sm" w="sm" type="none"/>
                    </a:lnR>
                    <a:lnT cap="flat" cmpd="sng" w="5950">
                      <a:solidFill>
                        <a:schemeClr val="dk1"/>
                      </a:solidFill>
                      <a:prstDash val="solid"/>
                      <a:round/>
                      <a:headEnd len="sm" w="sm" type="none"/>
                      <a:tailEnd len="sm" w="sm" type="none"/>
                    </a:lnT>
                    <a:lnB cap="flat" cmpd="sng" w="5950">
                      <a:solidFill>
                        <a:schemeClr val="dk1"/>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14"/>
          <p:cNvPicPr preferRelativeResize="0"/>
          <p:nvPr/>
        </p:nvPicPr>
        <p:blipFill rotWithShape="1">
          <a:blip r:embed="rId3">
            <a:alphaModFix/>
          </a:blip>
          <a:srcRect b="0" l="0" r="0" t="13926"/>
          <a:stretch/>
        </p:blipFill>
        <p:spPr>
          <a:xfrm rot="1200001">
            <a:off x="807148" y="-1261878"/>
            <a:ext cx="2118306" cy="7457006"/>
          </a:xfrm>
          <a:prstGeom prst="rect">
            <a:avLst/>
          </a:prstGeom>
          <a:noFill/>
          <a:ln>
            <a:noFill/>
          </a:ln>
        </p:spPr>
      </p:pic>
      <p:sp>
        <p:nvSpPr>
          <p:cNvPr id="64" name="Google Shape;64;p14"/>
          <p:cNvSpPr/>
          <p:nvPr/>
        </p:nvSpPr>
        <p:spPr>
          <a:xfrm>
            <a:off x="25" y="11950"/>
            <a:ext cx="9144000" cy="6249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66" name="Google Shape;66;p14"/>
          <p:cNvSpPr txBox="1"/>
          <p:nvPr>
            <p:ph type="title"/>
          </p:nvPr>
        </p:nvSpPr>
        <p:spPr>
          <a:xfrm>
            <a:off x="192650" y="96100"/>
            <a:ext cx="2541600" cy="4566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SzPts val="891"/>
              <a:buNone/>
            </a:pPr>
            <a:r>
              <a:rPr b="1" lang="ja" sz="1628"/>
              <a:t>みんなのランキングとは</a:t>
            </a:r>
            <a:endParaRPr b="1" sz="1628"/>
          </a:p>
        </p:txBody>
      </p:sp>
      <p:sp>
        <p:nvSpPr>
          <p:cNvPr id="67" name="Google Shape;67;p14"/>
          <p:cNvSpPr txBox="1"/>
          <p:nvPr/>
        </p:nvSpPr>
        <p:spPr>
          <a:xfrm>
            <a:off x="3903550" y="1066800"/>
            <a:ext cx="5061000" cy="1536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ja" sz="1300">
                <a:solidFill>
                  <a:srgbClr val="333333"/>
                </a:solidFill>
                <a:latin typeface="Meiryo"/>
                <a:ea typeface="Meiryo"/>
                <a:cs typeface="Meiryo"/>
                <a:sym typeface="Meiryo"/>
              </a:rPr>
              <a:t>「み</a:t>
            </a:r>
            <a:r>
              <a:rPr lang="ja" sz="1300">
                <a:solidFill>
                  <a:srgbClr val="333333"/>
                </a:solidFill>
              </a:rPr>
              <a:t>んなのランキング」は</a:t>
            </a:r>
            <a:r>
              <a:rPr lang="ja" sz="1300">
                <a:solidFill>
                  <a:srgbClr val="333333"/>
                </a:solidFill>
                <a:latin typeface="Meiryo"/>
                <a:ea typeface="Meiryo"/>
                <a:cs typeface="Meiryo"/>
                <a:sym typeface="Meiryo"/>
              </a:rPr>
              <a:t>令和元年にスタートした</a:t>
            </a:r>
            <a:br>
              <a:rPr lang="ja" sz="1300">
                <a:solidFill>
                  <a:srgbClr val="333333"/>
                </a:solidFill>
                <a:latin typeface="Meiryo"/>
                <a:ea typeface="Meiryo"/>
                <a:cs typeface="Meiryo"/>
                <a:sym typeface="Meiryo"/>
              </a:rPr>
            </a:br>
            <a:r>
              <a:rPr b="1" lang="ja" sz="1300">
                <a:solidFill>
                  <a:srgbClr val="333333"/>
                </a:solidFill>
                <a:latin typeface="Meiryo"/>
                <a:ea typeface="Meiryo"/>
                <a:cs typeface="Meiryo"/>
                <a:sym typeface="Meiryo"/>
              </a:rPr>
              <a:t>日本最大級のユーザー投票型ランキングサイト</a:t>
            </a:r>
            <a:r>
              <a:rPr lang="ja" sz="1300">
                <a:solidFill>
                  <a:srgbClr val="333333"/>
                </a:solidFill>
                <a:latin typeface="Meiryo"/>
                <a:ea typeface="Meiryo"/>
                <a:cs typeface="Meiryo"/>
                <a:sym typeface="Meiryo"/>
              </a:rPr>
              <a:t>です。</a:t>
            </a:r>
            <a:endParaRPr sz="1300">
              <a:solidFill>
                <a:srgbClr val="333333"/>
              </a:solidFill>
              <a:latin typeface="Meiryo"/>
              <a:ea typeface="Meiryo"/>
              <a:cs typeface="Meiryo"/>
              <a:sym typeface="Meiryo"/>
            </a:endParaRPr>
          </a:p>
          <a:p>
            <a:pPr indent="0" lvl="0" marL="0" rtl="0" algn="l">
              <a:lnSpc>
                <a:spcPct val="115000"/>
              </a:lnSpc>
              <a:spcBef>
                <a:spcPts val="1200"/>
              </a:spcBef>
              <a:spcAft>
                <a:spcPts val="0"/>
              </a:spcAft>
              <a:buNone/>
            </a:pPr>
            <a:r>
              <a:rPr lang="ja" sz="1300">
                <a:solidFill>
                  <a:srgbClr val="333333"/>
                </a:solidFill>
                <a:latin typeface="Meiryo"/>
                <a:ea typeface="Meiryo"/>
                <a:cs typeface="Meiryo"/>
                <a:sym typeface="Meiryo"/>
              </a:rPr>
              <a:t>すべての</a:t>
            </a:r>
            <a:r>
              <a:rPr lang="ja" sz="1300">
                <a:solidFill>
                  <a:srgbClr val="333333"/>
                </a:solidFill>
                <a:latin typeface="Meiryo"/>
                <a:ea typeface="Meiryo"/>
                <a:cs typeface="Meiryo"/>
                <a:sym typeface="Meiryo"/>
              </a:rPr>
              <a:t>ランキング</a:t>
            </a:r>
            <a:r>
              <a:rPr lang="ja" sz="1300">
                <a:solidFill>
                  <a:srgbClr val="333333"/>
                </a:solidFill>
                <a:latin typeface="Meiryo"/>
                <a:ea typeface="Meiryo"/>
                <a:cs typeface="Meiryo"/>
                <a:sym typeface="Meiryo"/>
              </a:rPr>
              <a:t>はユーザー投票を</a:t>
            </a:r>
            <a:r>
              <a:rPr lang="ja" sz="1300">
                <a:solidFill>
                  <a:srgbClr val="333333"/>
                </a:solidFill>
                <a:latin typeface="Meiryo"/>
                <a:ea typeface="Meiryo"/>
                <a:cs typeface="Meiryo"/>
                <a:sym typeface="Meiryo"/>
              </a:rPr>
              <a:t>もとに</a:t>
            </a:r>
            <a:r>
              <a:rPr lang="ja" sz="1300">
                <a:solidFill>
                  <a:srgbClr val="333333"/>
                </a:solidFill>
                <a:latin typeface="Meiryo"/>
                <a:ea typeface="Meiryo"/>
                <a:cs typeface="Meiryo"/>
                <a:sym typeface="Meiryo"/>
              </a:rPr>
              <a:t>決定</a:t>
            </a:r>
            <a:r>
              <a:rPr lang="ja" sz="1300">
                <a:solidFill>
                  <a:srgbClr val="333333"/>
                </a:solidFill>
                <a:latin typeface="Meiryo"/>
                <a:ea typeface="Meiryo"/>
                <a:cs typeface="Meiryo"/>
                <a:sym typeface="Meiryo"/>
              </a:rPr>
              <a:t>されています。</a:t>
            </a:r>
            <a:br>
              <a:rPr lang="ja" sz="1300">
                <a:solidFill>
                  <a:srgbClr val="333333"/>
                </a:solidFill>
                <a:latin typeface="Meiryo"/>
                <a:ea typeface="Meiryo"/>
                <a:cs typeface="Meiryo"/>
                <a:sym typeface="Meiryo"/>
              </a:rPr>
            </a:br>
            <a:r>
              <a:rPr lang="ja" sz="1300">
                <a:solidFill>
                  <a:srgbClr val="333333"/>
                </a:solidFill>
                <a:latin typeface="Meiryo"/>
                <a:ea typeface="Meiryo"/>
                <a:cs typeface="Meiryo"/>
                <a:sym typeface="Meiryo"/>
              </a:rPr>
              <a:t>現在</a:t>
            </a:r>
            <a:r>
              <a:rPr lang="ja" sz="1300">
                <a:solidFill>
                  <a:srgbClr val="333333"/>
                </a:solidFill>
                <a:latin typeface="Meiryo"/>
                <a:ea typeface="Meiryo"/>
                <a:cs typeface="Meiryo"/>
                <a:sym typeface="Meiryo"/>
              </a:rPr>
              <a:t>46カテゴリー、10,000</a:t>
            </a:r>
            <a:r>
              <a:rPr lang="ja" sz="1300">
                <a:solidFill>
                  <a:srgbClr val="333333"/>
                </a:solidFill>
                <a:latin typeface="Meiryo"/>
                <a:ea typeface="Meiryo"/>
                <a:cs typeface="Meiryo"/>
                <a:sym typeface="Meiryo"/>
              </a:rPr>
              <a:t>件</a:t>
            </a:r>
            <a:r>
              <a:rPr lang="ja" sz="1300">
                <a:solidFill>
                  <a:srgbClr val="333333"/>
                </a:solidFill>
                <a:latin typeface="Meiryo"/>
                <a:ea typeface="Meiryo"/>
                <a:cs typeface="Meiryo"/>
                <a:sym typeface="Meiryo"/>
              </a:rPr>
              <a:t>以上のランキングを</a:t>
            </a:r>
            <a:r>
              <a:rPr lang="ja" sz="1300">
                <a:solidFill>
                  <a:srgbClr val="333333"/>
                </a:solidFill>
                <a:latin typeface="Meiryo"/>
                <a:ea typeface="Meiryo"/>
                <a:cs typeface="Meiryo"/>
                <a:sym typeface="Meiryo"/>
              </a:rPr>
              <a:t>公開中</a:t>
            </a:r>
            <a:r>
              <a:rPr lang="ja" sz="1300">
                <a:solidFill>
                  <a:srgbClr val="333333"/>
                </a:solidFill>
                <a:latin typeface="Meiryo"/>
                <a:ea typeface="Meiryo"/>
                <a:cs typeface="Meiryo"/>
                <a:sym typeface="Meiryo"/>
              </a:rPr>
              <a:t>。</a:t>
            </a:r>
            <a:endParaRPr sz="1300">
              <a:solidFill>
                <a:srgbClr val="333333"/>
              </a:solidFill>
              <a:latin typeface="Meiryo"/>
              <a:ea typeface="Meiryo"/>
              <a:cs typeface="Meiryo"/>
              <a:sym typeface="Meiryo"/>
            </a:endParaRPr>
          </a:p>
          <a:p>
            <a:pPr indent="0" lvl="0" marL="0" rtl="0" algn="l">
              <a:spcBef>
                <a:spcPts val="1200"/>
              </a:spcBef>
              <a:spcAft>
                <a:spcPts val="0"/>
              </a:spcAft>
              <a:buClr>
                <a:schemeClr val="dk1"/>
              </a:buClr>
              <a:buSzPts val="1100"/>
              <a:buFont typeface="Arial"/>
              <a:buNone/>
            </a:pPr>
            <a:r>
              <a:rPr lang="ja" sz="800">
                <a:solidFill>
                  <a:schemeClr val="dk2"/>
                </a:solidFill>
              </a:rPr>
              <a:t>※一部客観的な数値を基にしたランキングも存在します</a:t>
            </a:r>
            <a:endParaRPr sz="1200">
              <a:solidFill>
                <a:srgbClr val="333333"/>
              </a:solidFill>
              <a:latin typeface="Meiryo"/>
              <a:ea typeface="Meiryo"/>
              <a:cs typeface="Meiryo"/>
              <a:sym typeface="Meiryo"/>
            </a:endParaRPr>
          </a:p>
        </p:txBody>
      </p:sp>
      <p:sp>
        <p:nvSpPr>
          <p:cNvPr id="68" name="Google Shape;68;p14"/>
          <p:cNvSpPr txBox="1"/>
          <p:nvPr/>
        </p:nvSpPr>
        <p:spPr>
          <a:xfrm>
            <a:off x="3679850" y="2928025"/>
            <a:ext cx="1033200" cy="32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ja" sz="900">
                <a:latin typeface="Meiryo"/>
                <a:ea typeface="Meiryo"/>
                <a:cs typeface="Meiryo"/>
                <a:sym typeface="Meiryo"/>
              </a:rPr>
              <a:t>エンタメ</a:t>
            </a:r>
            <a:endParaRPr b="1" sz="900">
              <a:latin typeface="Meiryo"/>
              <a:ea typeface="Meiryo"/>
              <a:cs typeface="Meiryo"/>
              <a:sym typeface="Meiryo"/>
            </a:endParaRPr>
          </a:p>
        </p:txBody>
      </p:sp>
      <p:sp>
        <p:nvSpPr>
          <p:cNvPr id="69" name="Google Shape;69;p14"/>
          <p:cNvSpPr txBox="1"/>
          <p:nvPr/>
        </p:nvSpPr>
        <p:spPr>
          <a:xfrm>
            <a:off x="3679775" y="3187380"/>
            <a:ext cx="10212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ja" sz="800">
                <a:latin typeface="Meiryo"/>
                <a:ea typeface="Meiryo"/>
                <a:cs typeface="Meiryo"/>
                <a:sym typeface="Meiryo"/>
              </a:rPr>
              <a:t>音楽</a:t>
            </a:r>
            <a:br>
              <a:rPr lang="ja" sz="800">
                <a:latin typeface="Meiryo"/>
                <a:ea typeface="Meiryo"/>
                <a:cs typeface="Meiryo"/>
                <a:sym typeface="Meiryo"/>
              </a:rPr>
            </a:br>
            <a:r>
              <a:rPr lang="ja" sz="800">
                <a:latin typeface="Meiryo"/>
                <a:ea typeface="Meiryo"/>
                <a:cs typeface="Meiryo"/>
                <a:sym typeface="Meiryo"/>
              </a:rPr>
              <a:t>映画</a:t>
            </a:r>
            <a:br>
              <a:rPr lang="ja" sz="800">
                <a:latin typeface="Meiryo"/>
                <a:ea typeface="Meiryo"/>
                <a:cs typeface="Meiryo"/>
                <a:sym typeface="Meiryo"/>
              </a:rPr>
            </a:br>
            <a:r>
              <a:rPr lang="ja" sz="800">
                <a:latin typeface="Meiryo"/>
                <a:ea typeface="Meiryo"/>
                <a:cs typeface="Meiryo"/>
                <a:sym typeface="Meiryo"/>
              </a:rPr>
              <a:t>アニメ・漫画</a:t>
            </a:r>
            <a:br>
              <a:rPr lang="ja" sz="800">
                <a:latin typeface="Meiryo"/>
                <a:ea typeface="Meiryo"/>
                <a:cs typeface="Meiryo"/>
                <a:sym typeface="Meiryo"/>
              </a:rPr>
            </a:br>
            <a:r>
              <a:rPr lang="ja" sz="800">
                <a:latin typeface="Meiryo"/>
                <a:ea typeface="Meiryo"/>
                <a:cs typeface="Meiryo"/>
                <a:sym typeface="Meiryo"/>
              </a:rPr>
              <a:t>テレビ</a:t>
            </a:r>
            <a:endParaRPr sz="800">
              <a:latin typeface="Meiryo"/>
              <a:ea typeface="Meiryo"/>
              <a:cs typeface="Meiryo"/>
              <a:sym typeface="Meiryo"/>
            </a:endParaRPr>
          </a:p>
        </p:txBody>
      </p:sp>
      <p:cxnSp>
        <p:nvCxnSpPr>
          <p:cNvPr id="70" name="Google Shape;70;p14"/>
          <p:cNvCxnSpPr/>
          <p:nvPr/>
        </p:nvCxnSpPr>
        <p:spPr>
          <a:xfrm>
            <a:off x="3744945" y="3198135"/>
            <a:ext cx="934800" cy="0"/>
          </a:xfrm>
          <a:prstGeom prst="straightConnector1">
            <a:avLst/>
          </a:prstGeom>
          <a:noFill/>
          <a:ln cap="flat" cmpd="sng" w="19050">
            <a:solidFill>
              <a:schemeClr val="accent1"/>
            </a:solidFill>
            <a:prstDash val="solid"/>
            <a:round/>
            <a:headEnd len="med" w="med" type="none"/>
            <a:tailEnd len="med" w="med" type="none"/>
          </a:ln>
        </p:spPr>
      </p:cxnSp>
      <p:sp>
        <p:nvSpPr>
          <p:cNvPr id="71" name="Google Shape;71;p14"/>
          <p:cNvSpPr txBox="1"/>
          <p:nvPr/>
        </p:nvSpPr>
        <p:spPr>
          <a:xfrm>
            <a:off x="4776520" y="2928025"/>
            <a:ext cx="1033200" cy="32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ja" sz="900">
                <a:latin typeface="Meiryo"/>
                <a:ea typeface="Meiryo"/>
                <a:cs typeface="Meiryo"/>
                <a:sym typeface="Meiryo"/>
              </a:rPr>
              <a:t>ショッピング</a:t>
            </a:r>
            <a:endParaRPr b="1" sz="900">
              <a:latin typeface="Meiryo"/>
              <a:ea typeface="Meiryo"/>
              <a:cs typeface="Meiryo"/>
              <a:sym typeface="Meiryo"/>
            </a:endParaRPr>
          </a:p>
        </p:txBody>
      </p:sp>
      <p:sp>
        <p:nvSpPr>
          <p:cNvPr id="72" name="Google Shape;72;p14"/>
          <p:cNvSpPr txBox="1"/>
          <p:nvPr/>
        </p:nvSpPr>
        <p:spPr>
          <a:xfrm>
            <a:off x="4763635" y="3187380"/>
            <a:ext cx="10212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ja" sz="800">
                <a:latin typeface="Meiryo"/>
                <a:ea typeface="Meiryo"/>
                <a:cs typeface="Meiryo"/>
                <a:sym typeface="Meiryo"/>
              </a:rPr>
              <a:t>家電・ガジェット</a:t>
            </a:r>
            <a:br>
              <a:rPr lang="ja" sz="800">
                <a:latin typeface="Meiryo"/>
                <a:ea typeface="Meiryo"/>
                <a:cs typeface="Meiryo"/>
                <a:sym typeface="Meiryo"/>
              </a:rPr>
            </a:br>
            <a:r>
              <a:rPr lang="ja" sz="800">
                <a:latin typeface="Meiryo"/>
                <a:ea typeface="Meiryo"/>
                <a:cs typeface="Meiryo"/>
                <a:sym typeface="Meiryo"/>
              </a:rPr>
              <a:t>食品・ドリンク</a:t>
            </a:r>
            <a:br>
              <a:rPr lang="ja" sz="800">
                <a:latin typeface="Meiryo"/>
                <a:ea typeface="Meiryo"/>
                <a:cs typeface="Meiryo"/>
                <a:sym typeface="Meiryo"/>
              </a:rPr>
            </a:br>
            <a:r>
              <a:rPr lang="ja" sz="800">
                <a:latin typeface="Meiryo"/>
                <a:ea typeface="Meiryo"/>
                <a:cs typeface="Meiryo"/>
                <a:sym typeface="Meiryo"/>
              </a:rPr>
              <a:t>ホビーグッズ</a:t>
            </a:r>
            <a:br>
              <a:rPr lang="ja" sz="800">
                <a:latin typeface="Meiryo"/>
                <a:ea typeface="Meiryo"/>
                <a:cs typeface="Meiryo"/>
                <a:sym typeface="Meiryo"/>
              </a:rPr>
            </a:br>
            <a:r>
              <a:rPr lang="ja" sz="800">
                <a:latin typeface="Meiryo"/>
                <a:ea typeface="Meiryo"/>
                <a:cs typeface="Meiryo"/>
                <a:sym typeface="Meiryo"/>
              </a:rPr>
              <a:t>ファッション</a:t>
            </a:r>
            <a:endParaRPr sz="800">
              <a:latin typeface="Meiryo"/>
              <a:ea typeface="Meiryo"/>
              <a:cs typeface="Meiryo"/>
              <a:sym typeface="Meiryo"/>
            </a:endParaRPr>
          </a:p>
        </p:txBody>
      </p:sp>
      <p:cxnSp>
        <p:nvCxnSpPr>
          <p:cNvPr id="73" name="Google Shape;73;p14"/>
          <p:cNvCxnSpPr/>
          <p:nvPr/>
        </p:nvCxnSpPr>
        <p:spPr>
          <a:xfrm>
            <a:off x="4828805" y="3198135"/>
            <a:ext cx="934800" cy="0"/>
          </a:xfrm>
          <a:prstGeom prst="straightConnector1">
            <a:avLst/>
          </a:prstGeom>
          <a:noFill/>
          <a:ln cap="flat" cmpd="sng" w="19050">
            <a:solidFill>
              <a:srgbClr val="FF9900"/>
            </a:solidFill>
            <a:prstDash val="solid"/>
            <a:round/>
            <a:headEnd len="med" w="med" type="none"/>
            <a:tailEnd len="med" w="med" type="none"/>
          </a:ln>
        </p:spPr>
      </p:cxnSp>
      <p:sp>
        <p:nvSpPr>
          <p:cNvPr id="74" name="Google Shape;74;p14"/>
          <p:cNvSpPr txBox="1"/>
          <p:nvPr/>
        </p:nvSpPr>
        <p:spPr>
          <a:xfrm>
            <a:off x="5863831" y="2928025"/>
            <a:ext cx="1033200" cy="32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ja" sz="900">
                <a:latin typeface="Meiryo"/>
                <a:ea typeface="Meiryo"/>
                <a:cs typeface="Meiryo"/>
                <a:sym typeface="Meiryo"/>
              </a:rPr>
              <a:t>芸能人・著名人</a:t>
            </a:r>
            <a:endParaRPr b="1" sz="900">
              <a:latin typeface="Meiryo"/>
              <a:ea typeface="Meiryo"/>
              <a:cs typeface="Meiryo"/>
              <a:sym typeface="Meiryo"/>
            </a:endParaRPr>
          </a:p>
        </p:txBody>
      </p:sp>
      <p:sp>
        <p:nvSpPr>
          <p:cNvPr id="75" name="Google Shape;75;p14"/>
          <p:cNvSpPr txBox="1"/>
          <p:nvPr/>
        </p:nvSpPr>
        <p:spPr>
          <a:xfrm>
            <a:off x="5838245" y="3187380"/>
            <a:ext cx="10212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ja" sz="800">
                <a:latin typeface="Meiryo"/>
                <a:ea typeface="Meiryo"/>
                <a:cs typeface="Meiryo"/>
                <a:sym typeface="Meiryo"/>
              </a:rPr>
              <a:t>歌手</a:t>
            </a:r>
            <a:br>
              <a:rPr lang="ja" sz="800">
                <a:latin typeface="Meiryo"/>
                <a:ea typeface="Meiryo"/>
                <a:cs typeface="Meiryo"/>
                <a:sym typeface="Meiryo"/>
              </a:rPr>
            </a:br>
            <a:r>
              <a:rPr lang="ja" sz="800">
                <a:latin typeface="Meiryo"/>
                <a:ea typeface="Meiryo"/>
                <a:cs typeface="Meiryo"/>
                <a:sym typeface="Meiryo"/>
              </a:rPr>
              <a:t>俳優・女優</a:t>
            </a:r>
            <a:br>
              <a:rPr lang="ja" sz="800">
                <a:latin typeface="Meiryo"/>
                <a:ea typeface="Meiryo"/>
                <a:cs typeface="Meiryo"/>
                <a:sym typeface="Meiryo"/>
              </a:rPr>
            </a:br>
            <a:r>
              <a:rPr lang="ja" sz="800">
                <a:latin typeface="Meiryo"/>
                <a:ea typeface="Meiryo"/>
                <a:cs typeface="Meiryo"/>
                <a:sym typeface="Meiryo"/>
              </a:rPr>
              <a:t>声優</a:t>
            </a:r>
            <a:br>
              <a:rPr lang="ja" sz="800">
                <a:latin typeface="Meiryo"/>
                <a:ea typeface="Meiryo"/>
                <a:cs typeface="Meiryo"/>
                <a:sym typeface="Meiryo"/>
              </a:rPr>
            </a:br>
            <a:r>
              <a:rPr lang="ja" sz="800">
                <a:latin typeface="Meiryo"/>
                <a:ea typeface="Meiryo"/>
                <a:cs typeface="Meiryo"/>
                <a:sym typeface="Meiryo"/>
              </a:rPr>
              <a:t>モデル・アイドル</a:t>
            </a:r>
            <a:endParaRPr sz="800">
              <a:latin typeface="Meiryo"/>
              <a:ea typeface="Meiryo"/>
              <a:cs typeface="Meiryo"/>
              <a:sym typeface="Meiryo"/>
            </a:endParaRPr>
          </a:p>
        </p:txBody>
      </p:sp>
      <p:cxnSp>
        <p:nvCxnSpPr>
          <p:cNvPr id="76" name="Google Shape;76;p14"/>
          <p:cNvCxnSpPr/>
          <p:nvPr/>
        </p:nvCxnSpPr>
        <p:spPr>
          <a:xfrm>
            <a:off x="5903415" y="3198135"/>
            <a:ext cx="934800" cy="0"/>
          </a:xfrm>
          <a:prstGeom prst="straightConnector1">
            <a:avLst/>
          </a:prstGeom>
          <a:noFill/>
          <a:ln cap="flat" cmpd="sng" w="19050">
            <a:solidFill>
              <a:srgbClr val="6AA84F"/>
            </a:solidFill>
            <a:prstDash val="solid"/>
            <a:round/>
            <a:headEnd len="med" w="med" type="none"/>
            <a:tailEnd len="med" w="med" type="none"/>
          </a:ln>
        </p:spPr>
      </p:cxnSp>
      <p:sp>
        <p:nvSpPr>
          <p:cNvPr id="77" name="Google Shape;77;p14"/>
          <p:cNvSpPr txBox="1"/>
          <p:nvPr/>
        </p:nvSpPr>
        <p:spPr>
          <a:xfrm>
            <a:off x="6960448" y="2928025"/>
            <a:ext cx="1033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ja" sz="1000">
                <a:latin typeface="Meiryo"/>
                <a:ea typeface="Meiryo"/>
                <a:cs typeface="Meiryo"/>
                <a:sym typeface="Meiryo"/>
              </a:rPr>
              <a:t>スポーツ</a:t>
            </a:r>
            <a:endParaRPr b="1" sz="1000">
              <a:latin typeface="Meiryo"/>
              <a:ea typeface="Meiryo"/>
              <a:cs typeface="Meiryo"/>
              <a:sym typeface="Meiryo"/>
            </a:endParaRPr>
          </a:p>
        </p:txBody>
      </p:sp>
      <p:sp>
        <p:nvSpPr>
          <p:cNvPr id="78" name="Google Shape;78;p14"/>
          <p:cNvSpPr txBox="1"/>
          <p:nvPr/>
        </p:nvSpPr>
        <p:spPr>
          <a:xfrm>
            <a:off x="6921947" y="3187380"/>
            <a:ext cx="10212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ja" sz="800">
                <a:latin typeface="Meiryo"/>
                <a:ea typeface="Meiryo"/>
                <a:cs typeface="Meiryo"/>
                <a:sym typeface="Meiryo"/>
              </a:rPr>
              <a:t>野球</a:t>
            </a:r>
            <a:br>
              <a:rPr lang="ja" sz="800">
                <a:latin typeface="Meiryo"/>
                <a:ea typeface="Meiryo"/>
                <a:cs typeface="Meiryo"/>
                <a:sym typeface="Meiryo"/>
              </a:rPr>
            </a:br>
            <a:r>
              <a:rPr lang="ja" sz="800">
                <a:latin typeface="Meiryo"/>
                <a:ea typeface="Meiryo"/>
                <a:cs typeface="Meiryo"/>
                <a:sym typeface="Meiryo"/>
              </a:rPr>
              <a:t>サッカー</a:t>
            </a:r>
            <a:br>
              <a:rPr lang="ja" sz="800">
                <a:latin typeface="Meiryo"/>
                <a:ea typeface="Meiryo"/>
                <a:cs typeface="Meiryo"/>
                <a:sym typeface="Meiryo"/>
              </a:rPr>
            </a:br>
            <a:r>
              <a:rPr lang="ja" sz="800">
                <a:latin typeface="Meiryo"/>
                <a:ea typeface="Meiryo"/>
                <a:cs typeface="Meiryo"/>
                <a:sym typeface="Meiryo"/>
              </a:rPr>
              <a:t>バスケット</a:t>
            </a:r>
            <a:br>
              <a:rPr lang="ja" sz="800">
                <a:latin typeface="Meiryo"/>
                <a:ea typeface="Meiryo"/>
                <a:cs typeface="Meiryo"/>
                <a:sym typeface="Meiryo"/>
              </a:rPr>
            </a:br>
            <a:r>
              <a:rPr lang="ja" sz="800">
                <a:latin typeface="Meiryo"/>
                <a:ea typeface="Meiryo"/>
                <a:cs typeface="Meiryo"/>
                <a:sym typeface="Meiryo"/>
              </a:rPr>
              <a:t>テニス</a:t>
            </a:r>
            <a:endParaRPr sz="800">
              <a:latin typeface="Meiryo"/>
              <a:ea typeface="Meiryo"/>
              <a:cs typeface="Meiryo"/>
              <a:sym typeface="Meiryo"/>
            </a:endParaRPr>
          </a:p>
        </p:txBody>
      </p:sp>
      <p:cxnSp>
        <p:nvCxnSpPr>
          <p:cNvPr id="79" name="Google Shape;79;p14"/>
          <p:cNvCxnSpPr/>
          <p:nvPr/>
        </p:nvCxnSpPr>
        <p:spPr>
          <a:xfrm>
            <a:off x="6987117" y="3198135"/>
            <a:ext cx="934800" cy="0"/>
          </a:xfrm>
          <a:prstGeom prst="straightConnector1">
            <a:avLst/>
          </a:prstGeom>
          <a:noFill/>
          <a:ln cap="flat" cmpd="sng" w="19050">
            <a:solidFill>
              <a:srgbClr val="674EA7"/>
            </a:solidFill>
            <a:prstDash val="solid"/>
            <a:round/>
            <a:headEnd len="med" w="med" type="none"/>
            <a:tailEnd len="med" w="med" type="none"/>
          </a:ln>
        </p:spPr>
      </p:cxnSp>
      <p:sp>
        <p:nvSpPr>
          <p:cNvPr id="80" name="Google Shape;80;p14"/>
          <p:cNvSpPr txBox="1"/>
          <p:nvPr/>
        </p:nvSpPr>
        <p:spPr>
          <a:xfrm>
            <a:off x="7976025" y="2928025"/>
            <a:ext cx="1092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ja" sz="1000">
                <a:latin typeface="Meiryo"/>
                <a:ea typeface="Meiryo"/>
                <a:cs typeface="Meiryo"/>
                <a:sym typeface="Meiryo"/>
              </a:rPr>
              <a:t>ライフスタイル</a:t>
            </a:r>
            <a:endParaRPr b="1" sz="1000">
              <a:latin typeface="Meiryo"/>
              <a:ea typeface="Meiryo"/>
              <a:cs typeface="Meiryo"/>
              <a:sym typeface="Meiryo"/>
            </a:endParaRPr>
          </a:p>
        </p:txBody>
      </p:sp>
      <p:sp>
        <p:nvSpPr>
          <p:cNvPr id="81" name="Google Shape;81;p14"/>
          <p:cNvSpPr txBox="1"/>
          <p:nvPr/>
        </p:nvSpPr>
        <p:spPr>
          <a:xfrm>
            <a:off x="7964669" y="3187380"/>
            <a:ext cx="10212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ja" sz="800">
                <a:latin typeface="Meiryo"/>
                <a:ea typeface="Meiryo"/>
                <a:cs typeface="Meiryo"/>
                <a:sym typeface="Meiryo"/>
              </a:rPr>
              <a:t>旅行・観光</a:t>
            </a:r>
            <a:br>
              <a:rPr lang="ja" sz="800">
                <a:latin typeface="Meiryo"/>
                <a:ea typeface="Meiryo"/>
                <a:cs typeface="Meiryo"/>
                <a:sym typeface="Meiryo"/>
              </a:rPr>
            </a:br>
            <a:r>
              <a:rPr lang="ja" sz="800">
                <a:latin typeface="Meiryo"/>
                <a:ea typeface="Meiryo"/>
                <a:cs typeface="Meiryo"/>
                <a:sym typeface="Meiryo"/>
              </a:rPr>
              <a:t>飲食店</a:t>
            </a:r>
            <a:br>
              <a:rPr lang="ja" sz="800">
                <a:latin typeface="Meiryo"/>
                <a:ea typeface="Meiryo"/>
                <a:cs typeface="Meiryo"/>
                <a:sym typeface="Meiryo"/>
              </a:rPr>
            </a:br>
            <a:r>
              <a:rPr lang="ja" sz="800">
                <a:latin typeface="Meiryo"/>
                <a:ea typeface="Meiryo"/>
                <a:cs typeface="Meiryo"/>
                <a:sym typeface="Meiryo"/>
              </a:rPr>
              <a:t>ペット・動物</a:t>
            </a:r>
            <a:br>
              <a:rPr lang="ja" sz="800">
                <a:latin typeface="Meiryo"/>
                <a:ea typeface="Meiryo"/>
                <a:cs typeface="Meiryo"/>
                <a:sym typeface="Meiryo"/>
              </a:rPr>
            </a:br>
            <a:r>
              <a:rPr lang="ja" sz="800">
                <a:latin typeface="Meiryo"/>
                <a:ea typeface="Meiryo"/>
                <a:cs typeface="Meiryo"/>
                <a:sym typeface="Meiryo"/>
              </a:rPr>
              <a:t>料理</a:t>
            </a:r>
            <a:endParaRPr sz="800">
              <a:latin typeface="Meiryo"/>
              <a:ea typeface="Meiryo"/>
              <a:cs typeface="Meiryo"/>
              <a:sym typeface="Meiryo"/>
            </a:endParaRPr>
          </a:p>
        </p:txBody>
      </p:sp>
      <p:cxnSp>
        <p:nvCxnSpPr>
          <p:cNvPr id="82" name="Google Shape;82;p14"/>
          <p:cNvCxnSpPr/>
          <p:nvPr/>
        </p:nvCxnSpPr>
        <p:spPr>
          <a:xfrm>
            <a:off x="8029840" y="3198135"/>
            <a:ext cx="934800" cy="0"/>
          </a:xfrm>
          <a:prstGeom prst="straightConnector1">
            <a:avLst/>
          </a:prstGeom>
          <a:noFill/>
          <a:ln cap="flat" cmpd="sng" w="19050">
            <a:solidFill>
              <a:srgbClr val="E06666"/>
            </a:solidFill>
            <a:prstDash val="solid"/>
            <a:round/>
            <a:headEnd len="med" w="med" type="none"/>
            <a:tailEnd len="med" w="med" type="none"/>
          </a:ln>
        </p:spPr>
      </p:cxnSp>
      <p:cxnSp>
        <p:nvCxnSpPr>
          <p:cNvPr id="83" name="Google Shape;83;p14"/>
          <p:cNvCxnSpPr/>
          <p:nvPr/>
        </p:nvCxnSpPr>
        <p:spPr>
          <a:xfrm>
            <a:off x="140550" y="489575"/>
            <a:ext cx="8862900" cy="0"/>
          </a:xfrm>
          <a:prstGeom prst="straightConnector1">
            <a:avLst/>
          </a:prstGeom>
          <a:noFill/>
          <a:ln cap="flat" cmpd="sng" w="9525">
            <a:solidFill>
              <a:schemeClr val="dk2"/>
            </a:solidFill>
            <a:prstDash val="solid"/>
            <a:round/>
            <a:headEnd len="med" w="med" type="none"/>
            <a:tailEnd len="med" w="med" type="none"/>
          </a:ln>
        </p:spPr>
      </p:cxnSp>
      <p:sp>
        <p:nvSpPr>
          <p:cNvPr id="84" name="Google Shape;84;p14"/>
          <p:cNvSpPr txBox="1"/>
          <p:nvPr/>
        </p:nvSpPr>
        <p:spPr>
          <a:xfrm>
            <a:off x="4700975" y="2496125"/>
            <a:ext cx="41769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5"/>
          <p:cNvSpPr/>
          <p:nvPr/>
        </p:nvSpPr>
        <p:spPr>
          <a:xfrm>
            <a:off x="25" y="11950"/>
            <a:ext cx="9144000" cy="6249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91" name="Google Shape;91;p15"/>
          <p:cNvSpPr txBox="1"/>
          <p:nvPr>
            <p:ph type="title"/>
          </p:nvPr>
        </p:nvSpPr>
        <p:spPr>
          <a:xfrm>
            <a:off x="192650" y="96100"/>
            <a:ext cx="4922400" cy="4566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SzPts val="891"/>
              <a:buNone/>
            </a:pPr>
            <a:r>
              <a:rPr b="1" lang="ja" sz="1600"/>
              <a:t>みんなのランキング</a:t>
            </a:r>
            <a:r>
              <a:rPr b="1" lang="ja" sz="1600"/>
              <a:t>の強み</a:t>
            </a:r>
            <a:endParaRPr b="1" sz="1600"/>
          </a:p>
        </p:txBody>
      </p:sp>
      <p:cxnSp>
        <p:nvCxnSpPr>
          <p:cNvPr id="92" name="Google Shape;92;p15"/>
          <p:cNvCxnSpPr/>
          <p:nvPr/>
        </p:nvCxnSpPr>
        <p:spPr>
          <a:xfrm>
            <a:off x="140550" y="489575"/>
            <a:ext cx="8862900" cy="0"/>
          </a:xfrm>
          <a:prstGeom prst="straightConnector1">
            <a:avLst/>
          </a:prstGeom>
          <a:noFill/>
          <a:ln cap="flat" cmpd="sng" w="9525">
            <a:solidFill>
              <a:schemeClr val="dk2"/>
            </a:solidFill>
            <a:prstDash val="solid"/>
            <a:round/>
            <a:headEnd len="med" w="med" type="none"/>
            <a:tailEnd len="med" w="med" type="none"/>
          </a:ln>
        </p:spPr>
      </p:cxnSp>
      <p:sp>
        <p:nvSpPr>
          <p:cNvPr id="93" name="Google Shape;93;p15"/>
          <p:cNvSpPr/>
          <p:nvPr/>
        </p:nvSpPr>
        <p:spPr>
          <a:xfrm>
            <a:off x="335475" y="824175"/>
            <a:ext cx="3912000" cy="1922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5"/>
          <p:cNvSpPr txBox="1"/>
          <p:nvPr/>
        </p:nvSpPr>
        <p:spPr>
          <a:xfrm>
            <a:off x="454525" y="943250"/>
            <a:ext cx="3597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ja" sz="1800" u="sng">
                <a:solidFill>
                  <a:schemeClr val="dk1"/>
                </a:solidFill>
              </a:rPr>
              <a:t>①高い購買意欲の検索ユーザー</a:t>
            </a:r>
            <a:endParaRPr b="1" sz="1800" u="sng">
              <a:solidFill>
                <a:schemeClr val="dk1"/>
              </a:solidFill>
            </a:endParaRPr>
          </a:p>
        </p:txBody>
      </p:sp>
      <p:sp>
        <p:nvSpPr>
          <p:cNvPr id="95" name="Google Shape;95;p15"/>
          <p:cNvSpPr txBox="1"/>
          <p:nvPr/>
        </p:nvSpPr>
        <p:spPr>
          <a:xfrm>
            <a:off x="378325" y="1495375"/>
            <a:ext cx="37332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2"/>
              </a:buClr>
              <a:buSzPts val="1400"/>
              <a:buChar char="●"/>
            </a:pPr>
            <a:r>
              <a:rPr b="1" lang="ja">
                <a:solidFill>
                  <a:srgbClr val="333333"/>
                </a:solidFill>
                <a:highlight>
                  <a:srgbClr val="FFFFFF"/>
                </a:highlight>
              </a:rPr>
              <a:t>検索流入90%以上</a:t>
            </a:r>
            <a:r>
              <a:rPr lang="ja">
                <a:solidFill>
                  <a:srgbClr val="333333"/>
                </a:solidFill>
                <a:highlight>
                  <a:srgbClr val="FFFFFF"/>
                </a:highlight>
              </a:rPr>
              <a:t>の能動的ユーザー</a:t>
            </a:r>
            <a:endParaRPr>
              <a:solidFill>
                <a:srgbClr val="333333"/>
              </a:solidFill>
              <a:highlight>
                <a:srgbClr val="FFFFFF"/>
              </a:highlight>
            </a:endParaRPr>
          </a:p>
          <a:p>
            <a:pPr indent="-317500" lvl="0" marL="457200" rtl="0" algn="l">
              <a:spcBef>
                <a:spcPts val="0"/>
              </a:spcBef>
              <a:spcAft>
                <a:spcPts val="0"/>
              </a:spcAft>
              <a:buClr>
                <a:srgbClr val="333333"/>
              </a:buClr>
              <a:buSzPts val="1400"/>
              <a:buChar char="●"/>
            </a:pPr>
            <a:r>
              <a:rPr b="1" lang="ja">
                <a:solidFill>
                  <a:srgbClr val="333333"/>
                </a:solidFill>
                <a:highlight>
                  <a:srgbClr val="FFFFFF"/>
                </a:highlight>
              </a:rPr>
              <a:t>比較検討段階</a:t>
            </a:r>
            <a:r>
              <a:rPr lang="ja">
                <a:solidFill>
                  <a:srgbClr val="333333"/>
                </a:solidFill>
                <a:highlight>
                  <a:srgbClr val="FFFFFF"/>
                </a:highlight>
              </a:rPr>
              <a:t>の見込み客が集まる</a:t>
            </a:r>
            <a:endParaRPr>
              <a:solidFill>
                <a:srgbClr val="333333"/>
              </a:solidFill>
              <a:highlight>
                <a:srgbClr val="FFFFFF"/>
              </a:highlight>
            </a:endParaRPr>
          </a:p>
        </p:txBody>
      </p:sp>
      <p:sp>
        <p:nvSpPr>
          <p:cNvPr id="96" name="Google Shape;96;p15"/>
          <p:cNvSpPr/>
          <p:nvPr/>
        </p:nvSpPr>
        <p:spPr>
          <a:xfrm>
            <a:off x="4910200" y="824175"/>
            <a:ext cx="3912000" cy="1922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5"/>
          <p:cNvSpPr txBox="1"/>
          <p:nvPr/>
        </p:nvSpPr>
        <p:spPr>
          <a:xfrm>
            <a:off x="5029250" y="943250"/>
            <a:ext cx="3597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ja" sz="1800" u="sng">
                <a:solidFill>
                  <a:schemeClr val="dk1"/>
                </a:solidFill>
              </a:rPr>
              <a:t>②ユーザー投票による信頼性</a:t>
            </a:r>
            <a:endParaRPr b="1" sz="1800" u="sng">
              <a:solidFill>
                <a:schemeClr val="dk2"/>
              </a:solidFill>
            </a:endParaRPr>
          </a:p>
        </p:txBody>
      </p:sp>
      <p:sp>
        <p:nvSpPr>
          <p:cNvPr id="98" name="Google Shape;98;p15"/>
          <p:cNvSpPr txBox="1"/>
          <p:nvPr/>
        </p:nvSpPr>
        <p:spPr>
          <a:xfrm>
            <a:off x="4953050" y="1495375"/>
            <a:ext cx="3733200" cy="11436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Char char="●"/>
            </a:pPr>
            <a:r>
              <a:rPr b="1" lang="ja">
                <a:solidFill>
                  <a:schemeClr val="dk1"/>
                </a:solidFill>
                <a:highlight>
                  <a:srgbClr val="FFFFFF"/>
                </a:highlight>
              </a:rPr>
              <a:t>600万件以上の投票データ</a:t>
            </a:r>
            <a:r>
              <a:rPr lang="ja">
                <a:solidFill>
                  <a:schemeClr val="dk1"/>
                </a:solidFill>
                <a:highlight>
                  <a:srgbClr val="FFFFFF"/>
                </a:highlight>
              </a:rPr>
              <a:t>による客観性</a:t>
            </a:r>
            <a:endParaRPr>
              <a:solidFill>
                <a:schemeClr val="dk1"/>
              </a:solidFill>
              <a:highlight>
                <a:srgbClr val="FFFFFF"/>
              </a:highlight>
            </a:endParaRPr>
          </a:p>
          <a:p>
            <a:pPr indent="-317500" lvl="0" marL="457200" rtl="0" algn="l">
              <a:lnSpc>
                <a:spcPct val="115000"/>
              </a:lnSpc>
              <a:spcBef>
                <a:spcPts val="0"/>
              </a:spcBef>
              <a:spcAft>
                <a:spcPts val="0"/>
              </a:spcAft>
              <a:buClr>
                <a:schemeClr val="dk1"/>
              </a:buClr>
              <a:buSzPts val="1400"/>
              <a:buChar char="●"/>
            </a:pPr>
            <a:r>
              <a:rPr b="1" lang="ja">
                <a:solidFill>
                  <a:schemeClr val="dk1"/>
                </a:solidFill>
                <a:highlight>
                  <a:srgbClr val="FFFFFF"/>
                </a:highlight>
              </a:rPr>
              <a:t>参加型</a:t>
            </a:r>
            <a:r>
              <a:rPr lang="ja">
                <a:solidFill>
                  <a:schemeClr val="dk1"/>
                </a:solidFill>
                <a:highlight>
                  <a:srgbClr val="FFFFFF"/>
                </a:highlight>
              </a:rPr>
              <a:t>でアクティブなユーザー</a:t>
            </a:r>
            <a:endParaRPr>
              <a:solidFill>
                <a:schemeClr val="dk1"/>
              </a:solidFill>
              <a:highlight>
                <a:srgbClr val="FFFFFF"/>
              </a:highlight>
            </a:endParaRPr>
          </a:p>
          <a:p>
            <a:pPr indent="0" lvl="0" marL="457200" rtl="0" algn="l">
              <a:spcBef>
                <a:spcPts val="0"/>
              </a:spcBef>
              <a:spcAft>
                <a:spcPts val="0"/>
              </a:spcAft>
              <a:buNone/>
            </a:pPr>
            <a:r>
              <a:t/>
            </a:r>
            <a:endParaRPr>
              <a:solidFill>
                <a:schemeClr val="dk1"/>
              </a:solidFill>
            </a:endParaRPr>
          </a:p>
        </p:txBody>
      </p:sp>
      <p:sp>
        <p:nvSpPr>
          <p:cNvPr id="99" name="Google Shape;99;p15"/>
          <p:cNvSpPr/>
          <p:nvPr/>
        </p:nvSpPr>
        <p:spPr>
          <a:xfrm>
            <a:off x="4910200" y="3017750"/>
            <a:ext cx="3912000" cy="1922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5"/>
          <p:cNvSpPr txBox="1"/>
          <p:nvPr/>
        </p:nvSpPr>
        <p:spPr>
          <a:xfrm>
            <a:off x="5029250" y="3136825"/>
            <a:ext cx="3597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ja" sz="1800" u="sng">
                <a:solidFill>
                  <a:schemeClr val="dk1"/>
                </a:solidFill>
              </a:rPr>
              <a:t>④メディア露出による権威性</a:t>
            </a:r>
            <a:endParaRPr b="1" sz="1800" u="sng">
              <a:solidFill>
                <a:schemeClr val="dk2"/>
              </a:solidFill>
            </a:endParaRPr>
          </a:p>
        </p:txBody>
      </p:sp>
      <p:sp>
        <p:nvSpPr>
          <p:cNvPr id="101" name="Google Shape;101;p15"/>
          <p:cNvSpPr txBox="1"/>
          <p:nvPr/>
        </p:nvSpPr>
        <p:spPr>
          <a:xfrm>
            <a:off x="4953050" y="3688950"/>
            <a:ext cx="37332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rgbClr val="333333"/>
              </a:buClr>
              <a:buSzPts val="1400"/>
              <a:buChar char="●"/>
            </a:pPr>
            <a:r>
              <a:rPr lang="ja">
                <a:solidFill>
                  <a:srgbClr val="333333"/>
                </a:solidFill>
                <a:highlight>
                  <a:srgbClr val="FFFFFF"/>
                </a:highlight>
              </a:rPr>
              <a:t>テレビ番組等での</a:t>
            </a:r>
            <a:r>
              <a:rPr b="1" lang="ja">
                <a:solidFill>
                  <a:srgbClr val="333333"/>
                </a:solidFill>
                <a:highlight>
                  <a:srgbClr val="FFFFFF"/>
                </a:highlight>
              </a:rPr>
              <a:t>多数の引用実績</a:t>
            </a:r>
            <a:endParaRPr b="1">
              <a:solidFill>
                <a:srgbClr val="333333"/>
              </a:solidFill>
              <a:highlight>
                <a:srgbClr val="FFFFFF"/>
              </a:highlight>
            </a:endParaRPr>
          </a:p>
          <a:p>
            <a:pPr indent="0" lvl="0" marL="457200" rtl="0" algn="l">
              <a:spcBef>
                <a:spcPts val="0"/>
              </a:spcBef>
              <a:spcAft>
                <a:spcPts val="0"/>
              </a:spcAft>
              <a:buNone/>
            </a:pPr>
            <a:r>
              <a:t/>
            </a:r>
            <a:endParaRPr>
              <a:solidFill>
                <a:srgbClr val="333333"/>
              </a:solidFill>
              <a:highlight>
                <a:srgbClr val="FFFFFF"/>
              </a:highlight>
            </a:endParaRPr>
          </a:p>
        </p:txBody>
      </p:sp>
      <p:sp>
        <p:nvSpPr>
          <p:cNvPr id="102" name="Google Shape;102;p15"/>
          <p:cNvSpPr/>
          <p:nvPr/>
        </p:nvSpPr>
        <p:spPr>
          <a:xfrm>
            <a:off x="335475" y="3017750"/>
            <a:ext cx="3912000" cy="19221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5"/>
          <p:cNvSpPr txBox="1"/>
          <p:nvPr/>
        </p:nvSpPr>
        <p:spPr>
          <a:xfrm>
            <a:off x="454525" y="3136825"/>
            <a:ext cx="3597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ja" sz="1800" u="sng">
                <a:solidFill>
                  <a:schemeClr val="dk1"/>
                </a:solidFill>
              </a:rPr>
              <a:t>③幅広いデモグラフィック</a:t>
            </a:r>
            <a:endParaRPr b="1" sz="1800" u="sng">
              <a:solidFill>
                <a:schemeClr val="dk2"/>
              </a:solidFill>
            </a:endParaRPr>
          </a:p>
        </p:txBody>
      </p:sp>
      <p:sp>
        <p:nvSpPr>
          <p:cNvPr id="104" name="Google Shape;104;p15"/>
          <p:cNvSpPr txBox="1"/>
          <p:nvPr/>
        </p:nvSpPr>
        <p:spPr>
          <a:xfrm>
            <a:off x="378325" y="3688950"/>
            <a:ext cx="3733200" cy="10467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1"/>
              </a:buClr>
              <a:buSzPts val="1400"/>
              <a:buChar char="●"/>
            </a:pPr>
            <a:r>
              <a:rPr b="1" lang="ja">
                <a:solidFill>
                  <a:schemeClr val="dk1"/>
                </a:solidFill>
              </a:rPr>
              <a:t>男女比1:1</a:t>
            </a:r>
            <a:r>
              <a:rPr lang="ja">
                <a:solidFill>
                  <a:schemeClr val="dk1"/>
                </a:solidFill>
              </a:rPr>
              <a:t>、購買力の高い</a:t>
            </a:r>
            <a:r>
              <a:rPr b="1" lang="ja">
                <a:solidFill>
                  <a:schemeClr val="dk1"/>
                </a:solidFill>
              </a:rPr>
              <a:t>18-44歳</a:t>
            </a:r>
            <a:r>
              <a:rPr lang="ja">
                <a:solidFill>
                  <a:schemeClr val="dk1"/>
                </a:solidFill>
              </a:rPr>
              <a:t>のユーザーが75%</a:t>
            </a:r>
            <a:endParaRPr>
              <a:solidFill>
                <a:schemeClr val="dk1"/>
              </a:solidFill>
            </a:endParaRPr>
          </a:p>
          <a:p>
            <a:pPr indent="-317500" lvl="0" marL="457200" rtl="0" algn="l">
              <a:spcBef>
                <a:spcPts val="0"/>
              </a:spcBef>
              <a:spcAft>
                <a:spcPts val="0"/>
              </a:spcAft>
              <a:buClr>
                <a:schemeClr val="dk1"/>
              </a:buClr>
              <a:buSzPts val="1400"/>
              <a:buChar char="●"/>
            </a:pPr>
            <a:r>
              <a:rPr b="1" lang="ja">
                <a:solidFill>
                  <a:schemeClr val="dk1"/>
                </a:solidFill>
              </a:rPr>
              <a:t>46カテゴリ</a:t>
            </a:r>
            <a:r>
              <a:rPr lang="ja">
                <a:solidFill>
                  <a:schemeClr val="dk1"/>
                </a:solidFill>
              </a:rPr>
              <a:t>、</a:t>
            </a:r>
            <a:r>
              <a:rPr b="1" lang="ja">
                <a:solidFill>
                  <a:schemeClr val="dk1"/>
                </a:solidFill>
              </a:rPr>
              <a:t>1万件以上</a:t>
            </a:r>
            <a:r>
              <a:rPr lang="ja">
                <a:solidFill>
                  <a:schemeClr val="dk1"/>
                </a:solidFill>
              </a:rPr>
              <a:t>のランキングで多様なニーズをカバー</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6"/>
          <p:cNvSpPr txBox="1"/>
          <p:nvPr>
            <p:ph idx="12" type="sldNum"/>
          </p:nvPr>
        </p:nvSpPr>
        <p:spPr>
          <a:xfrm>
            <a:off x="8454758" y="4663192"/>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pic>
        <p:nvPicPr>
          <p:cNvPr id="110" name="Google Shape;110;p16"/>
          <p:cNvPicPr preferRelativeResize="0"/>
          <p:nvPr/>
        </p:nvPicPr>
        <p:blipFill>
          <a:blip r:embed="rId3">
            <a:alphaModFix/>
          </a:blip>
          <a:stretch>
            <a:fillRect/>
          </a:stretch>
        </p:blipFill>
        <p:spPr>
          <a:xfrm>
            <a:off x="257550" y="1390700"/>
            <a:ext cx="3519027" cy="2362099"/>
          </a:xfrm>
          <a:prstGeom prst="rect">
            <a:avLst/>
          </a:prstGeom>
          <a:noFill/>
          <a:ln>
            <a:noFill/>
          </a:ln>
        </p:spPr>
      </p:pic>
      <p:sp>
        <p:nvSpPr>
          <p:cNvPr id="111" name="Google Shape;111;p16"/>
          <p:cNvSpPr txBox="1"/>
          <p:nvPr>
            <p:ph type="title"/>
          </p:nvPr>
        </p:nvSpPr>
        <p:spPr>
          <a:xfrm>
            <a:off x="140550" y="71600"/>
            <a:ext cx="84417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ja" sz="1620">
                <a:latin typeface="Meiryo"/>
                <a:ea typeface="Meiryo"/>
                <a:cs typeface="Meiryo"/>
                <a:sym typeface="Meiryo"/>
              </a:rPr>
              <a:t>メディアデータ</a:t>
            </a:r>
            <a:endParaRPr b="1" sz="1620">
              <a:latin typeface="Meiryo"/>
              <a:ea typeface="Meiryo"/>
              <a:cs typeface="Meiryo"/>
              <a:sym typeface="Meiryo"/>
            </a:endParaRPr>
          </a:p>
        </p:txBody>
      </p:sp>
      <p:cxnSp>
        <p:nvCxnSpPr>
          <p:cNvPr id="112" name="Google Shape;112;p16"/>
          <p:cNvCxnSpPr/>
          <p:nvPr/>
        </p:nvCxnSpPr>
        <p:spPr>
          <a:xfrm>
            <a:off x="140550" y="489575"/>
            <a:ext cx="8862900" cy="0"/>
          </a:xfrm>
          <a:prstGeom prst="straightConnector1">
            <a:avLst/>
          </a:prstGeom>
          <a:noFill/>
          <a:ln cap="flat" cmpd="sng" w="9525">
            <a:solidFill>
              <a:schemeClr val="dk2"/>
            </a:solidFill>
            <a:prstDash val="solid"/>
            <a:round/>
            <a:headEnd len="med" w="med" type="none"/>
            <a:tailEnd len="med" w="med" type="none"/>
          </a:ln>
        </p:spPr>
      </p:cxnSp>
      <p:sp>
        <p:nvSpPr>
          <p:cNvPr id="113" name="Google Shape;113;p16"/>
          <p:cNvSpPr txBox="1"/>
          <p:nvPr/>
        </p:nvSpPr>
        <p:spPr>
          <a:xfrm>
            <a:off x="4327550" y="4006175"/>
            <a:ext cx="14994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solidFill>
                <a:schemeClr val="dk2"/>
              </a:solidFill>
            </a:endParaRPr>
          </a:p>
        </p:txBody>
      </p:sp>
      <p:pic>
        <p:nvPicPr>
          <p:cNvPr id="114" name="Google Shape;114;p16" title="スクリーンショット 2025-09-18 20.16.01.png"/>
          <p:cNvPicPr preferRelativeResize="0"/>
          <p:nvPr/>
        </p:nvPicPr>
        <p:blipFill>
          <a:blip r:embed="rId4">
            <a:alphaModFix/>
          </a:blip>
          <a:stretch>
            <a:fillRect/>
          </a:stretch>
        </p:blipFill>
        <p:spPr>
          <a:xfrm>
            <a:off x="3928974" y="796700"/>
            <a:ext cx="4833476" cy="3916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120" name="Google Shape;120;p17"/>
          <p:cNvSpPr txBox="1"/>
          <p:nvPr>
            <p:ph type="title"/>
          </p:nvPr>
        </p:nvSpPr>
        <p:spPr>
          <a:xfrm>
            <a:off x="50400" y="64025"/>
            <a:ext cx="84417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ja" sz="1620">
                <a:latin typeface="Meiryo"/>
                <a:ea typeface="Meiryo"/>
                <a:cs typeface="Meiryo"/>
                <a:sym typeface="Meiryo"/>
              </a:rPr>
              <a:t>ランキングの主なジャンルと検索上位獲得キーワード</a:t>
            </a:r>
            <a:endParaRPr b="1" sz="1620">
              <a:latin typeface="Meiryo"/>
              <a:ea typeface="Meiryo"/>
              <a:cs typeface="Meiryo"/>
              <a:sym typeface="Meiryo"/>
            </a:endParaRPr>
          </a:p>
        </p:txBody>
      </p:sp>
      <p:cxnSp>
        <p:nvCxnSpPr>
          <p:cNvPr id="121" name="Google Shape;121;p17"/>
          <p:cNvCxnSpPr/>
          <p:nvPr/>
        </p:nvCxnSpPr>
        <p:spPr>
          <a:xfrm>
            <a:off x="138125" y="454825"/>
            <a:ext cx="8862900" cy="0"/>
          </a:xfrm>
          <a:prstGeom prst="straightConnector1">
            <a:avLst/>
          </a:prstGeom>
          <a:noFill/>
          <a:ln cap="flat" cmpd="sng" w="9525">
            <a:solidFill>
              <a:schemeClr val="dk2"/>
            </a:solidFill>
            <a:prstDash val="solid"/>
            <a:round/>
            <a:headEnd len="med" w="med" type="none"/>
            <a:tailEnd len="med" w="med" type="none"/>
          </a:ln>
        </p:spPr>
      </p:cxnSp>
      <p:sp>
        <p:nvSpPr>
          <p:cNvPr id="122" name="Google Shape;122;p17"/>
          <p:cNvSpPr txBox="1"/>
          <p:nvPr/>
        </p:nvSpPr>
        <p:spPr>
          <a:xfrm>
            <a:off x="-165475" y="1912950"/>
            <a:ext cx="2564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23" name="Google Shape;123;p17"/>
          <p:cNvSpPr txBox="1"/>
          <p:nvPr>
            <p:ph idx="1" type="body"/>
          </p:nvPr>
        </p:nvSpPr>
        <p:spPr>
          <a:xfrm>
            <a:off x="2396850" y="14454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ドラマ</a:t>
            </a:r>
            <a:endParaRPr b="1"/>
          </a:p>
        </p:txBody>
      </p:sp>
      <p:sp>
        <p:nvSpPr>
          <p:cNvPr id="124" name="Google Shape;124;p17"/>
          <p:cNvSpPr txBox="1"/>
          <p:nvPr>
            <p:ph idx="1" type="body"/>
          </p:nvPr>
        </p:nvSpPr>
        <p:spPr>
          <a:xfrm>
            <a:off x="95625" y="14454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映画</a:t>
            </a:r>
            <a:endParaRPr b="1"/>
          </a:p>
        </p:txBody>
      </p:sp>
      <p:sp>
        <p:nvSpPr>
          <p:cNvPr id="125" name="Google Shape;125;p17"/>
          <p:cNvSpPr txBox="1"/>
          <p:nvPr/>
        </p:nvSpPr>
        <p:spPr>
          <a:xfrm>
            <a:off x="95525" y="1836750"/>
            <a:ext cx="2042100" cy="8313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ja"/>
              <a:t>アニメ映画ランキング</a:t>
            </a:r>
            <a:br>
              <a:rPr lang="ja"/>
            </a:br>
            <a:r>
              <a:rPr lang="ja"/>
              <a:t>面白い映画</a:t>
            </a:r>
            <a:endParaRPr/>
          </a:p>
          <a:p>
            <a:pPr indent="0" lvl="0" marL="0" rtl="0" algn="ctr">
              <a:spcBef>
                <a:spcPts val="0"/>
              </a:spcBef>
              <a:spcAft>
                <a:spcPts val="0"/>
              </a:spcAft>
              <a:buNone/>
            </a:pPr>
            <a:r>
              <a:rPr lang="ja"/>
              <a:t>ジブリ映画ランキング</a:t>
            </a:r>
            <a:endParaRPr/>
          </a:p>
        </p:txBody>
      </p:sp>
      <p:sp>
        <p:nvSpPr>
          <p:cNvPr id="126" name="Google Shape;126;p17"/>
          <p:cNvSpPr txBox="1"/>
          <p:nvPr/>
        </p:nvSpPr>
        <p:spPr>
          <a:xfrm>
            <a:off x="2396879" y="1836750"/>
            <a:ext cx="2042100" cy="8313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ja">
                <a:solidFill>
                  <a:schemeClr val="dk1"/>
                </a:solidFill>
              </a:rPr>
              <a:t>面白いドラマ</a:t>
            </a:r>
            <a:endParaRPr>
              <a:solidFill>
                <a:schemeClr val="dk1"/>
              </a:solidFill>
            </a:endParaRPr>
          </a:p>
          <a:p>
            <a:pPr indent="0" lvl="0" marL="0" rtl="0" algn="ctr">
              <a:spcBef>
                <a:spcPts val="0"/>
              </a:spcBef>
              <a:spcAft>
                <a:spcPts val="0"/>
              </a:spcAft>
              <a:buNone/>
            </a:pPr>
            <a:r>
              <a:rPr lang="ja">
                <a:solidFill>
                  <a:schemeClr val="dk1"/>
                </a:solidFill>
              </a:rPr>
              <a:t>泣けるドラマ</a:t>
            </a:r>
            <a:endParaRPr>
              <a:solidFill>
                <a:schemeClr val="dk1"/>
              </a:solidFill>
            </a:endParaRPr>
          </a:p>
          <a:p>
            <a:pPr indent="0" lvl="0" marL="0" rtl="0" algn="ctr">
              <a:spcBef>
                <a:spcPts val="0"/>
              </a:spcBef>
              <a:spcAft>
                <a:spcPts val="0"/>
              </a:spcAft>
              <a:buNone/>
            </a:pPr>
            <a:r>
              <a:rPr lang="ja">
                <a:solidFill>
                  <a:schemeClr val="dk1"/>
                </a:solidFill>
              </a:rPr>
              <a:t>2000年代</a:t>
            </a:r>
            <a:r>
              <a:rPr lang="ja">
                <a:solidFill>
                  <a:schemeClr val="dk1"/>
                </a:solidFill>
              </a:rPr>
              <a:t>ドラマ</a:t>
            </a:r>
            <a:endParaRPr>
              <a:solidFill>
                <a:schemeClr val="dk1"/>
              </a:solidFill>
            </a:endParaRPr>
          </a:p>
        </p:txBody>
      </p:sp>
      <p:sp>
        <p:nvSpPr>
          <p:cNvPr id="127" name="Google Shape;127;p17"/>
          <p:cNvSpPr txBox="1"/>
          <p:nvPr/>
        </p:nvSpPr>
        <p:spPr>
          <a:xfrm>
            <a:off x="4406525" y="1912950"/>
            <a:ext cx="2564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28" name="Google Shape;128;p17"/>
          <p:cNvSpPr txBox="1"/>
          <p:nvPr>
            <p:ph idx="1" type="body"/>
          </p:nvPr>
        </p:nvSpPr>
        <p:spPr>
          <a:xfrm>
            <a:off x="6968850" y="14454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ファッション</a:t>
            </a:r>
            <a:endParaRPr b="1"/>
          </a:p>
        </p:txBody>
      </p:sp>
      <p:sp>
        <p:nvSpPr>
          <p:cNvPr id="129" name="Google Shape;129;p17"/>
          <p:cNvSpPr txBox="1"/>
          <p:nvPr>
            <p:ph idx="1" type="body"/>
          </p:nvPr>
        </p:nvSpPr>
        <p:spPr>
          <a:xfrm>
            <a:off x="4667625" y="14454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俳優・女優</a:t>
            </a:r>
            <a:endParaRPr b="1"/>
          </a:p>
        </p:txBody>
      </p:sp>
      <p:sp>
        <p:nvSpPr>
          <p:cNvPr id="130" name="Google Shape;130;p17"/>
          <p:cNvSpPr txBox="1"/>
          <p:nvPr/>
        </p:nvSpPr>
        <p:spPr>
          <a:xfrm>
            <a:off x="4667525" y="1836750"/>
            <a:ext cx="2042100" cy="8313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ja"/>
              <a:t>女優</a:t>
            </a:r>
            <a:endParaRPr/>
          </a:p>
          <a:p>
            <a:pPr indent="0" lvl="0" marL="0" rtl="0" algn="ctr">
              <a:spcBef>
                <a:spcPts val="0"/>
              </a:spcBef>
              <a:spcAft>
                <a:spcPts val="0"/>
              </a:spcAft>
              <a:buNone/>
            </a:pPr>
            <a:r>
              <a:rPr lang="ja"/>
              <a:t>脇役俳優</a:t>
            </a:r>
            <a:endParaRPr/>
          </a:p>
          <a:p>
            <a:pPr indent="0" lvl="0" marL="0" rtl="0" algn="ctr">
              <a:spcBef>
                <a:spcPts val="0"/>
              </a:spcBef>
              <a:spcAft>
                <a:spcPts val="0"/>
              </a:spcAft>
              <a:buNone/>
            </a:pPr>
            <a:r>
              <a:rPr lang="ja"/>
              <a:t>若手女優</a:t>
            </a:r>
            <a:endParaRPr/>
          </a:p>
        </p:txBody>
      </p:sp>
      <p:sp>
        <p:nvSpPr>
          <p:cNvPr id="131" name="Google Shape;131;p17"/>
          <p:cNvSpPr txBox="1"/>
          <p:nvPr/>
        </p:nvSpPr>
        <p:spPr>
          <a:xfrm>
            <a:off x="6968879" y="1836750"/>
            <a:ext cx="2042100" cy="8004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ja">
                <a:solidFill>
                  <a:schemeClr val="dk1"/>
                </a:solidFill>
              </a:rPr>
              <a:t>ハイブランド</a:t>
            </a:r>
            <a:endParaRPr>
              <a:solidFill>
                <a:schemeClr val="dk1"/>
              </a:solidFill>
            </a:endParaRPr>
          </a:p>
          <a:p>
            <a:pPr indent="0" lvl="0" marL="0" rtl="0" algn="ctr">
              <a:spcBef>
                <a:spcPts val="0"/>
              </a:spcBef>
              <a:spcAft>
                <a:spcPts val="0"/>
              </a:spcAft>
              <a:buNone/>
            </a:pPr>
            <a:r>
              <a:rPr lang="ja">
                <a:solidFill>
                  <a:schemeClr val="dk1"/>
                </a:solidFill>
              </a:rPr>
              <a:t>ストリートブランド</a:t>
            </a:r>
            <a:endParaRPr>
              <a:solidFill>
                <a:schemeClr val="dk1"/>
              </a:solidFill>
            </a:endParaRPr>
          </a:p>
          <a:p>
            <a:pPr indent="0" lvl="0" marL="0" rtl="0" algn="ctr">
              <a:spcBef>
                <a:spcPts val="0"/>
              </a:spcBef>
              <a:spcAft>
                <a:spcPts val="0"/>
              </a:spcAft>
              <a:buNone/>
            </a:pPr>
            <a:r>
              <a:rPr lang="ja" sz="1200">
                <a:solidFill>
                  <a:schemeClr val="dk1"/>
                </a:solidFill>
              </a:rPr>
              <a:t>海外通販サイトランキング</a:t>
            </a:r>
            <a:endParaRPr>
              <a:solidFill>
                <a:schemeClr val="dk1"/>
              </a:solidFill>
            </a:endParaRPr>
          </a:p>
        </p:txBody>
      </p:sp>
      <p:sp>
        <p:nvSpPr>
          <p:cNvPr id="132" name="Google Shape;132;p17"/>
          <p:cNvSpPr txBox="1"/>
          <p:nvPr/>
        </p:nvSpPr>
        <p:spPr>
          <a:xfrm>
            <a:off x="-165475" y="3513150"/>
            <a:ext cx="2564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33" name="Google Shape;133;p17"/>
          <p:cNvSpPr txBox="1"/>
          <p:nvPr>
            <p:ph idx="1" type="body"/>
          </p:nvPr>
        </p:nvSpPr>
        <p:spPr>
          <a:xfrm>
            <a:off x="2396850" y="30456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お店</a:t>
            </a:r>
            <a:endParaRPr b="1"/>
          </a:p>
        </p:txBody>
      </p:sp>
      <p:sp>
        <p:nvSpPr>
          <p:cNvPr id="134" name="Google Shape;134;p17"/>
          <p:cNvSpPr txBox="1"/>
          <p:nvPr>
            <p:ph idx="1" type="body"/>
          </p:nvPr>
        </p:nvSpPr>
        <p:spPr>
          <a:xfrm>
            <a:off x="95625" y="30456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食品</a:t>
            </a:r>
            <a:endParaRPr b="1"/>
          </a:p>
        </p:txBody>
      </p:sp>
      <p:sp>
        <p:nvSpPr>
          <p:cNvPr id="135" name="Google Shape;135;p17"/>
          <p:cNvSpPr txBox="1"/>
          <p:nvPr/>
        </p:nvSpPr>
        <p:spPr>
          <a:xfrm>
            <a:off x="95525" y="3436950"/>
            <a:ext cx="2042100" cy="8313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ja"/>
              <a:t>ビールランキング</a:t>
            </a:r>
            <a:endParaRPr/>
          </a:p>
          <a:p>
            <a:pPr indent="0" lvl="0" marL="0" rtl="0" algn="ctr">
              <a:spcBef>
                <a:spcPts val="0"/>
              </a:spcBef>
              <a:spcAft>
                <a:spcPts val="0"/>
              </a:spcAft>
              <a:buNone/>
            </a:pPr>
            <a:r>
              <a:rPr lang="ja"/>
              <a:t>アイス人気ランキング</a:t>
            </a:r>
            <a:endParaRPr/>
          </a:p>
          <a:p>
            <a:pPr indent="0" lvl="0" marL="0" rtl="0" algn="ctr">
              <a:spcBef>
                <a:spcPts val="0"/>
              </a:spcBef>
              <a:spcAft>
                <a:spcPts val="0"/>
              </a:spcAft>
              <a:buNone/>
            </a:pPr>
            <a:r>
              <a:rPr lang="ja"/>
              <a:t>冷凍食品ランキング</a:t>
            </a:r>
            <a:endParaRPr/>
          </a:p>
        </p:txBody>
      </p:sp>
      <p:sp>
        <p:nvSpPr>
          <p:cNvPr id="136" name="Google Shape;136;p17"/>
          <p:cNvSpPr txBox="1"/>
          <p:nvPr/>
        </p:nvSpPr>
        <p:spPr>
          <a:xfrm>
            <a:off x="2381629" y="3440375"/>
            <a:ext cx="2042100" cy="8313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ja">
                <a:solidFill>
                  <a:schemeClr val="dk1"/>
                </a:solidFill>
              </a:rPr>
              <a:t>回転寿司</a:t>
            </a:r>
            <a:r>
              <a:rPr lang="ja">
                <a:solidFill>
                  <a:schemeClr val="dk1"/>
                </a:solidFill>
              </a:rPr>
              <a:t>ランキング</a:t>
            </a:r>
            <a:endParaRPr>
              <a:solidFill>
                <a:schemeClr val="dk1"/>
              </a:solidFill>
            </a:endParaRPr>
          </a:p>
          <a:p>
            <a:pPr indent="0" lvl="0" marL="0" rtl="0" algn="ctr">
              <a:spcBef>
                <a:spcPts val="0"/>
              </a:spcBef>
              <a:spcAft>
                <a:spcPts val="0"/>
              </a:spcAft>
              <a:buNone/>
            </a:pPr>
            <a:r>
              <a:rPr lang="ja">
                <a:solidFill>
                  <a:schemeClr val="dk1"/>
                </a:solidFill>
              </a:rPr>
              <a:t>ファストフード</a:t>
            </a:r>
            <a:r>
              <a:rPr lang="ja">
                <a:solidFill>
                  <a:schemeClr val="dk1"/>
                </a:solidFill>
              </a:rPr>
              <a:t>人気</a:t>
            </a:r>
            <a:endParaRPr>
              <a:solidFill>
                <a:schemeClr val="dk1"/>
              </a:solidFill>
            </a:endParaRPr>
          </a:p>
          <a:p>
            <a:pPr indent="0" lvl="0" marL="0" rtl="0" algn="ctr">
              <a:spcBef>
                <a:spcPts val="0"/>
              </a:spcBef>
              <a:spcAft>
                <a:spcPts val="0"/>
              </a:spcAft>
              <a:buNone/>
            </a:pPr>
            <a:r>
              <a:rPr lang="ja">
                <a:solidFill>
                  <a:schemeClr val="dk1"/>
                </a:solidFill>
              </a:rPr>
              <a:t>スタバおすすめ</a:t>
            </a:r>
            <a:endParaRPr>
              <a:solidFill>
                <a:schemeClr val="dk1"/>
              </a:solidFill>
            </a:endParaRPr>
          </a:p>
        </p:txBody>
      </p:sp>
      <p:sp>
        <p:nvSpPr>
          <p:cNvPr id="137" name="Google Shape;137;p17"/>
          <p:cNvSpPr txBox="1"/>
          <p:nvPr/>
        </p:nvSpPr>
        <p:spPr>
          <a:xfrm>
            <a:off x="4406525" y="3513150"/>
            <a:ext cx="2564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38" name="Google Shape;138;p17"/>
          <p:cNvSpPr txBox="1"/>
          <p:nvPr>
            <p:ph idx="1" type="body"/>
          </p:nvPr>
        </p:nvSpPr>
        <p:spPr>
          <a:xfrm>
            <a:off x="6968850" y="30456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その他</a:t>
            </a:r>
            <a:endParaRPr b="1"/>
          </a:p>
        </p:txBody>
      </p:sp>
      <p:sp>
        <p:nvSpPr>
          <p:cNvPr id="139" name="Google Shape;139;p17"/>
          <p:cNvSpPr txBox="1"/>
          <p:nvPr>
            <p:ph idx="1" type="body"/>
          </p:nvPr>
        </p:nvSpPr>
        <p:spPr>
          <a:xfrm>
            <a:off x="4667625" y="3045625"/>
            <a:ext cx="20421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ja"/>
              <a:t>アニメ</a:t>
            </a:r>
            <a:endParaRPr b="1"/>
          </a:p>
        </p:txBody>
      </p:sp>
      <p:sp>
        <p:nvSpPr>
          <p:cNvPr id="140" name="Google Shape;140;p17"/>
          <p:cNvSpPr txBox="1"/>
          <p:nvPr/>
        </p:nvSpPr>
        <p:spPr>
          <a:xfrm>
            <a:off x="4667525" y="3436950"/>
            <a:ext cx="2042100" cy="8313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ja">
                <a:solidFill>
                  <a:schemeClr val="dk1"/>
                </a:solidFill>
              </a:rPr>
              <a:t>アニメランキング</a:t>
            </a:r>
            <a:endParaRPr>
              <a:solidFill>
                <a:schemeClr val="dk1"/>
              </a:solidFill>
            </a:endParaRPr>
          </a:p>
          <a:p>
            <a:pPr indent="0" lvl="0" marL="0" rtl="0" algn="ctr">
              <a:spcBef>
                <a:spcPts val="0"/>
              </a:spcBef>
              <a:spcAft>
                <a:spcPts val="0"/>
              </a:spcAft>
              <a:buClr>
                <a:schemeClr val="dk1"/>
              </a:buClr>
              <a:buSzPts val="1100"/>
              <a:buFont typeface="Arial"/>
              <a:buNone/>
            </a:pPr>
            <a:r>
              <a:rPr lang="ja">
                <a:solidFill>
                  <a:schemeClr val="dk1"/>
                </a:solidFill>
              </a:rPr>
              <a:t>アニメキャラ</a:t>
            </a:r>
            <a:endParaRPr>
              <a:solidFill>
                <a:schemeClr val="dk1"/>
              </a:solidFill>
            </a:endParaRPr>
          </a:p>
          <a:p>
            <a:pPr indent="0" lvl="0" marL="0" rtl="0" algn="ctr">
              <a:spcBef>
                <a:spcPts val="0"/>
              </a:spcBef>
              <a:spcAft>
                <a:spcPts val="0"/>
              </a:spcAft>
              <a:buNone/>
            </a:pPr>
            <a:r>
              <a:rPr lang="ja">
                <a:solidFill>
                  <a:schemeClr val="dk1"/>
                </a:solidFill>
              </a:rPr>
              <a:t>転生アニメランキング</a:t>
            </a:r>
            <a:endParaRPr/>
          </a:p>
        </p:txBody>
      </p:sp>
      <p:sp>
        <p:nvSpPr>
          <p:cNvPr id="141" name="Google Shape;141;p17"/>
          <p:cNvSpPr txBox="1"/>
          <p:nvPr/>
        </p:nvSpPr>
        <p:spPr>
          <a:xfrm>
            <a:off x="6968879" y="3436950"/>
            <a:ext cx="2042100" cy="831300"/>
          </a:xfrm>
          <a:prstGeom prst="rect">
            <a:avLst/>
          </a:prstGeom>
          <a:noFill/>
          <a:ln cap="flat" cmpd="sng" w="19050">
            <a:solidFill>
              <a:srgbClr val="434343"/>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ja">
                <a:solidFill>
                  <a:schemeClr val="dk1"/>
                </a:solidFill>
              </a:rPr>
              <a:t>いい匂い柔軟剤</a:t>
            </a:r>
            <a:endParaRPr>
              <a:solidFill>
                <a:schemeClr val="dk1"/>
              </a:solidFill>
            </a:endParaRPr>
          </a:p>
          <a:p>
            <a:pPr indent="0" lvl="0" marL="0" rtl="0" algn="ctr">
              <a:spcBef>
                <a:spcPts val="0"/>
              </a:spcBef>
              <a:spcAft>
                <a:spcPts val="0"/>
              </a:spcAft>
              <a:buNone/>
            </a:pPr>
            <a:r>
              <a:rPr lang="ja">
                <a:solidFill>
                  <a:schemeClr val="dk1"/>
                </a:solidFill>
              </a:rPr>
              <a:t>好きな食べ物</a:t>
            </a:r>
            <a:endParaRPr>
              <a:solidFill>
                <a:schemeClr val="dk1"/>
              </a:solidFill>
            </a:endParaRPr>
          </a:p>
          <a:p>
            <a:pPr indent="0" lvl="0" marL="0" rtl="0" algn="ctr">
              <a:spcBef>
                <a:spcPts val="0"/>
              </a:spcBef>
              <a:spcAft>
                <a:spcPts val="0"/>
              </a:spcAft>
              <a:buNone/>
            </a:pPr>
            <a:r>
              <a:rPr lang="ja">
                <a:solidFill>
                  <a:schemeClr val="dk1"/>
                </a:solidFill>
              </a:rPr>
              <a:t>可愛い動物</a:t>
            </a:r>
            <a:endParaRPr>
              <a:solidFill>
                <a:schemeClr val="dk1"/>
              </a:solidFill>
            </a:endParaRPr>
          </a:p>
        </p:txBody>
      </p:sp>
      <p:sp>
        <p:nvSpPr>
          <p:cNvPr id="142" name="Google Shape;142;p17"/>
          <p:cNvSpPr txBox="1"/>
          <p:nvPr>
            <p:ph idx="1" type="body"/>
          </p:nvPr>
        </p:nvSpPr>
        <p:spPr>
          <a:xfrm>
            <a:off x="213750" y="663775"/>
            <a:ext cx="9033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605"/>
              <a:buFont typeface="Arial"/>
              <a:buNone/>
            </a:pPr>
            <a:r>
              <a:rPr b="1" lang="ja" sz="1900">
                <a:solidFill>
                  <a:schemeClr val="dk1"/>
                </a:solidFill>
              </a:rPr>
              <a:t>検索</a:t>
            </a:r>
            <a:r>
              <a:rPr b="1" lang="ja" sz="1900">
                <a:solidFill>
                  <a:schemeClr val="dk1"/>
                </a:solidFill>
              </a:rPr>
              <a:t>結果上位</a:t>
            </a:r>
            <a:r>
              <a:rPr b="1" lang="ja" sz="1900">
                <a:solidFill>
                  <a:schemeClr val="dk1"/>
                </a:solidFill>
              </a:rPr>
              <a:t>獲得</a:t>
            </a:r>
            <a:r>
              <a:rPr b="1" lang="ja" sz="1900">
                <a:solidFill>
                  <a:schemeClr val="dk1"/>
                </a:solidFill>
              </a:rPr>
              <a:t>事例</a:t>
            </a:r>
            <a:endParaRPr b="1" sz="19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pic>
        <p:nvPicPr>
          <p:cNvPr id="147" name="Google Shape;147;p18" title="グラフ"/>
          <p:cNvPicPr preferRelativeResize="0"/>
          <p:nvPr/>
        </p:nvPicPr>
        <p:blipFill>
          <a:blip r:embed="rId3">
            <a:alphaModFix/>
          </a:blip>
          <a:stretch>
            <a:fillRect/>
          </a:stretch>
        </p:blipFill>
        <p:spPr>
          <a:xfrm>
            <a:off x="2292925" y="1743688"/>
            <a:ext cx="4526157" cy="2798676"/>
          </a:xfrm>
          <a:prstGeom prst="rect">
            <a:avLst/>
          </a:prstGeom>
          <a:noFill/>
          <a:ln>
            <a:noFill/>
          </a:ln>
        </p:spPr>
      </p:pic>
      <p:pic>
        <p:nvPicPr>
          <p:cNvPr id="148" name="Google Shape;148;p18" title="グラフ"/>
          <p:cNvPicPr preferRelativeResize="0"/>
          <p:nvPr/>
        </p:nvPicPr>
        <p:blipFill rotWithShape="1">
          <a:blip r:embed="rId4">
            <a:alphaModFix/>
          </a:blip>
          <a:srcRect b="0" l="20636" r="18595" t="0"/>
          <a:stretch/>
        </p:blipFill>
        <p:spPr>
          <a:xfrm>
            <a:off x="6310800" y="1794875"/>
            <a:ext cx="2674451" cy="2718724"/>
          </a:xfrm>
          <a:prstGeom prst="rect">
            <a:avLst/>
          </a:prstGeom>
          <a:noFill/>
          <a:ln>
            <a:noFill/>
          </a:ln>
        </p:spPr>
      </p:pic>
      <p:pic>
        <p:nvPicPr>
          <p:cNvPr id="149" name="Google Shape;149;p18" title="グラフ"/>
          <p:cNvPicPr preferRelativeResize="0"/>
          <p:nvPr/>
        </p:nvPicPr>
        <p:blipFill rotWithShape="1">
          <a:blip r:embed="rId5">
            <a:alphaModFix/>
          </a:blip>
          <a:srcRect b="0" l="19849" r="17771" t="0"/>
          <a:stretch/>
        </p:blipFill>
        <p:spPr>
          <a:xfrm>
            <a:off x="140525" y="1801425"/>
            <a:ext cx="2729849" cy="2718725"/>
          </a:xfrm>
          <a:prstGeom prst="rect">
            <a:avLst/>
          </a:prstGeom>
          <a:noFill/>
          <a:ln>
            <a:noFill/>
          </a:ln>
        </p:spPr>
      </p:pic>
      <p:sp>
        <p:nvSpPr>
          <p:cNvPr id="150" name="Google Shape;150;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151" name="Google Shape;151;p18"/>
          <p:cNvSpPr txBox="1"/>
          <p:nvPr>
            <p:ph type="title"/>
          </p:nvPr>
        </p:nvSpPr>
        <p:spPr>
          <a:xfrm>
            <a:off x="50400" y="64025"/>
            <a:ext cx="84417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ja" sz="1620">
                <a:latin typeface="Meiryo"/>
                <a:ea typeface="Meiryo"/>
                <a:cs typeface="Meiryo"/>
                <a:sym typeface="Meiryo"/>
              </a:rPr>
              <a:t>ユーザー属性</a:t>
            </a:r>
            <a:endParaRPr b="1" sz="1620">
              <a:latin typeface="Meiryo"/>
              <a:ea typeface="Meiryo"/>
              <a:cs typeface="Meiryo"/>
              <a:sym typeface="Meiryo"/>
            </a:endParaRPr>
          </a:p>
        </p:txBody>
      </p:sp>
      <p:cxnSp>
        <p:nvCxnSpPr>
          <p:cNvPr id="152" name="Google Shape;152;p18"/>
          <p:cNvCxnSpPr/>
          <p:nvPr/>
        </p:nvCxnSpPr>
        <p:spPr>
          <a:xfrm>
            <a:off x="138125" y="454825"/>
            <a:ext cx="8862900" cy="0"/>
          </a:xfrm>
          <a:prstGeom prst="straightConnector1">
            <a:avLst/>
          </a:prstGeom>
          <a:noFill/>
          <a:ln cap="flat" cmpd="sng" w="9525">
            <a:solidFill>
              <a:schemeClr val="dk2"/>
            </a:solidFill>
            <a:prstDash val="solid"/>
            <a:round/>
            <a:headEnd len="med" w="med" type="none"/>
            <a:tailEnd len="med" w="med" type="none"/>
          </a:ln>
        </p:spPr>
      </p:cxnSp>
      <p:sp>
        <p:nvSpPr>
          <p:cNvPr id="153" name="Google Shape;153;p18"/>
          <p:cNvSpPr txBox="1"/>
          <p:nvPr>
            <p:ph idx="1" type="body"/>
          </p:nvPr>
        </p:nvSpPr>
        <p:spPr>
          <a:xfrm>
            <a:off x="235500" y="542875"/>
            <a:ext cx="9033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ja" sz="1900">
                <a:solidFill>
                  <a:schemeClr val="dk1"/>
                </a:solidFill>
              </a:rPr>
              <a:t>年齢性別問わず、能動的に情報収集するために利用</a:t>
            </a:r>
            <a:br>
              <a:rPr b="1" lang="ja" sz="1900">
                <a:solidFill>
                  <a:srgbClr val="FF0000"/>
                </a:solidFill>
              </a:rPr>
            </a:br>
            <a:r>
              <a:rPr lang="ja" sz="1300">
                <a:solidFill>
                  <a:schemeClr val="dk1"/>
                </a:solidFill>
              </a:rPr>
              <a:t>性別や年齢に大きな隔たりがありません。</a:t>
            </a:r>
            <a:br>
              <a:rPr lang="ja" sz="1300">
                <a:solidFill>
                  <a:schemeClr val="dk1"/>
                </a:solidFill>
              </a:rPr>
            </a:br>
            <a:r>
              <a:rPr lang="ja" sz="1300">
                <a:solidFill>
                  <a:schemeClr val="dk1"/>
                </a:solidFill>
              </a:rPr>
              <a:t>GoogleやYahoo!からの検索流入が9割を占めており、ランキングテーマに興味度が高いユーザーが集まっています。</a:t>
            </a:r>
            <a:endParaRPr b="1" sz="1900">
              <a:solidFill>
                <a:schemeClr val="dk1"/>
              </a:solidFill>
            </a:endParaRPr>
          </a:p>
          <a:p>
            <a:pPr indent="0" lvl="0" marL="0" rtl="0" algn="l">
              <a:lnSpc>
                <a:spcPct val="115000"/>
              </a:lnSpc>
              <a:spcBef>
                <a:spcPts val="0"/>
              </a:spcBef>
              <a:spcAft>
                <a:spcPts val="0"/>
              </a:spcAft>
              <a:buClr>
                <a:schemeClr val="dk1"/>
              </a:buClr>
              <a:buSzPts val="605"/>
              <a:buFont typeface="Arial"/>
              <a:buNone/>
            </a:pPr>
            <a:r>
              <a:t/>
            </a:r>
            <a:endParaRPr b="1" sz="1900">
              <a:solidFill>
                <a:schemeClr val="dk1"/>
              </a:solidFill>
              <a:latin typeface="Verdana"/>
              <a:ea typeface="Verdana"/>
              <a:cs typeface="Verdana"/>
              <a:sym typeface="Verdana"/>
            </a:endParaRPr>
          </a:p>
          <a:p>
            <a:pPr indent="0" lvl="0" marL="0" rtl="0" algn="l">
              <a:lnSpc>
                <a:spcPct val="115000"/>
              </a:lnSpc>
              <a:spcBef>
                <a:spcPts val="0"/>
              </a:spcBef>
              <a:spcAft>
                <a:spcPts val="1200"/>
              </a:spcAft>
              <a:buSzPts val="605"/>
              <a:buNone/>
            </a:pPr>
            <a:r>
              <a:t/>
            </a:r>
            <a:endParaRPr b="1" sz="1900"/>
          </a:p>
        </p:txBody>
      </p:sp>
      <p:sp>
        <p:nvSpPr>
          <p:cNvPr id="154" name="Google Shape;154;p18"/>
          <p:cNvSpPr txBox="1"/>
          <p:nvPr>
            <p:ph idx="1" type="body"/>
          </p:nvPr>
        </p:nvSpPr>
        <p:spPr>
          <a:xfrm>
            <a:off x="578265" y="2922229"/>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2520">
                <a:solidFill>
                  <a:schemeClr val="dk1"/>
                </a:solidFill>
                <a:latin typeface="Verdana"/>
                <a:ea typeface="Verdana"/>
                <a:cs typeface="Verdana"/>
                <a:sym typeface="Verdana"/>
              </a:rPr>
              <a:t>男女比</a:t>
            </a:r>
            <a:endParaRPr b="1" sz="2575"/>
          </a:p>
        </p:txBody>
      </p:sp>
      <p:sp>
        <p:nvSpPr>
          <p:cNvPr id="155" name="Google Shape;155;p18"/>
          <p:cNvSpPr txBox="1"/>
          <p:nvPr>
            <p:ph idx="1" type="body"/>
          </p:nvPr>
        </p:nvSpPr>
        <p:spPr>
          <a:xfrm>
            <a:off x="3693199" y="2922229"/>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2520">
                <a:solidFill>
                  <a:schemeClr val="dk1"/>
                </a:solidFill>
                <a:latin typeface="Verdana"/>
                <a:ea typeface="Verdana"/>
                <a:cs typeface="Verdana"/>
                <a:sym typeface="Verdana"/>
              </a:rPr>
              <a:t>年齢</a:t>
            </a:r>
            <a:endParaRPr b="1" sz="2575"/>
          </a:p>
        </p:txBody>
      </p:sp>
      <p:sp>
        <p:nvSpPr>
          <p:cNvPr id="156" name="Google Shape;156;p18"/>
          <p:cNvSpPr txBox="1"/>
          <p:nvPr>
            <p:ph idx="1" type="body"/>
          </p:nvPr>
        </p:nvSpPr>
        <p:spPr>
          <a:xfrm>
            <a:off x="4595984" y="2169799"/>
            <a:ext cx="1346400" cy="3447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000">
                <a:solidFill>
                  <a:schemeClr val="dk1"/>
                </a:solidFill>
                <a:latin typeface="Verdana"/>
                <a:ea typeface="Verdana"/>
                <a:cs typeface="Verdana"/>
                <a:sym typeface="Verdana"/>
              </a:rPr>
              <a:t>18-24</a:t>
            </a:r>
            <a:br>
              <a:rPr b="1" lang="ja" sz="1000">
                <a:solidFill>
                  <a:schemeClr val="dk1"/>
                </a:solidFill>
                <a:latin typeface="Verdana"/>
                <a:ea typeface="Verdana"/>
                <a:cs typeface="Verdana"/>
                <a:sym typeface="Verdana"/>
              </a:rPr>
            </a:br>
            <a:r>
              <a:rPr b="1" lang="ja" sz="1000">
                <a:solidFill>
                  <a:schemeClr val="dk1"/>
                </a:solidFill>
                <a:latin typeface="Verdana"/>
                <a:ea typeface="Verdana"/>
                <a:cs typeface="Verdana"/>
                <a:sym typeface="Verdana"/>
              </a:rPr>
              <a:t>20.4%</a:t>
            </a:r>
            <a:endParaRPr b="1" sz="1000"/>
          </a:p>
        </p:txBody>
      </p:sp>
      <p:sp>
        <p:nvSpPr>
          <p:cNvPr id="157" name="Google Shape;157;p18"/>
          <p:cNvSpPr txBox="1"/>
          <p:nvPr>
            <p:ph idx="1" type="body"/>
          </p:nvPr>
        </p:nvSpPr>
        <p:spPr>
          <a:xfrm>
            <a:off x="4533439" y="3274864"/>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200">
                <a:solidFill>
                  <a:schemeClr val="dk1"/>
                </a:solidFill>
                <a:latin typeface="Verdana"/>
                <a:ea typeface="Verdana"/>
                <a:cs typeface="Verdana"/>
                <a:sym typeface="Verdana"/>
              </a:rPr>
              <a:t>25-34</a:t>
            </a:r>
            <a:br>
              <a:rPr b="1" lang="ja" sz="1200">
                <a:solidFill>
                  <a:schemeClr val="dk1"/>
                </a:solidFill>
                <a:latin typeface="Verdana"/>
                <a:ea typeface="Verdana"/>
                <a:cs typeface="Verdana"/>
                <a:sym typeface="Verdana"/>
              </a:rPr>
            </a:br>
            <a:r>
              <a:rPr b="1" lang="ja" sz="1200">
                <a:solidFill>
                  <a:schemeClr val="dk1"/>
                </a:solidFill>
                <a:latin typeface="Verdana"/>
                <a:ea typeface="Verdana"/>
                <a:cs typeface="Verdana"/>
                <a:sym typeface="Verdana"/>
              </a:rPr>
              <a:t>28.2%</a:t>
            </a:r>
            <a:endParaRPr b="1" sz="1200"/>
          </a:p>
        </p:txBody>
      </p:sp>
      <p:sp>
        <p:nvSpPr>
          <p:cNvPr id="158" name="Google Shape;158;p18"/>
          <p:cNvSpPr txBox="1"/>
          <p:nvPr>
            <p:ph idx="1" type="body"/>
          </p:nvPr>
        </p:nvSpPr>
        <p:spPr>
          <a:xfrm>
            <a:off x="3164248" y="3568726"/>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200">
                <a:solidFill>
                  <a:schemeClr val="dk1"/>
                </a:solidFill>
                <a:latin typeface="Verdana"/>
                <a:ea typeface="Verdana"/>
                <a:cs typeface="Verdana"/>
                <a:sym typeface="Verdana"/>
              </a:rPr>
              <a:t>35-44</a:t>
            </a:r>
            <a:br>
              <a:rPr b="1" lang="ja" sz="1200">
                <a:solidFill>
                  <a:schemeClr val="dk1"/>
                </a:solidFill>
                <a:latin typeface="Verdana"/>
                <a:ea typeface="Verdana"/>
                <a:cs typeface="Verdana"/>
                <a:sym typeface="Verdana"/>
              </a:rPr>
            </a:br>
            <a:r>
              <a:rPr b="1" lang="ja" sz="1200">
                <a:solidFill>
                  <a:schemeClr val="dk1"/>
                </a:solidFill>
                <a:latin typeface="Verdana"/>
                <a:ea typeface="Verdana"/>
                <a:cs typeface="Verdana"/>
                <a:sym typeface="Verdana"/>
              </a:rPr>
              <a:t>26.9%</a:t>
            </a:r>
            <a:endParaRPr b="1" sz="1200"/>
          </a:p>
        </p:txBody>
      </p:sp>
      <p:sp>
        <p:nvSpPr>
          <p:cNvPr id="159" name="Google Shape;159;p18"/>
          <p:cNvSpPr txBox="1"/>
          <p:nvPr>
            <p:ph idx="1" type="body"/>
          </p:nvPr>
        </p:nvSpPr>
        <p:spPr>
          <a:xfrm>
            <a:off x="2870386" y="2510822"/>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200">
                <a:solidFill>
                  <a:schemeClr val="dk1"/>
                </a:solidFill>
                <a:latin typeface="Verdana"/>
                <a:ea typeface="Verdana"/>
                <a:cs typeface="Verdana"/>
                <a:sym typeface="Verdana"/>
              </a:rPr>
              <a:t>45-54</a:t>
            </a:r>
            <a:br>
              <a:rPr b="1" lang="ja" sz="1200">
                <a:solidFill>
                  <a:schemeClr val="dk1"/>
                </a:solidFill>
                <a:latin typeface="Verdana"/>
                <a:ea typeface="Verdana"/>
                <a:cs typeface="Verdana"/>
                <a:sym typeface="Verdana"/>
              </a:rPr>
            </a:br>
            <a:r>
              <a:rPr b="1" lang="ja" sz="1200">
                <a:solidFill>
                  <a:schemeClr val="dk1"/>
                </a:solidFill>
                <a:latin typeface="Verdana"/>
                <a:ea typeface="Verdana"/>
                <a:cs typeface="Verdana"/>
                <a:sym typeface="Verdana"/>
              </a:rPr>
              <a:t>13.9%</a:t>
            </a:r>
            <a:endParaRPr b="1" sz="1200"/>
          </a:p>
        </p:txBody>
      </p:sp>
      <p:sp>
        <p:nvSpPr>
          <p:cNvPr id="160" name="Google Shape;160;p18"/>
          <p:cNvSpPr txBox="1"/>
          <p:nvPr>
            <p:ph idx="1" type="body"/>
          </p:nvPr>
        </p:nvSpPr>
        <p:spPr>
          <a:xfrm>
            <a:off x="3223020" y="2040642"/>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000">
                <a:solidFill>
                  <a:schemeClr val="dk1"/>
                </a:solidFill>
                <a:latin typeface="Verdana"/>
                <a:ea typeface="Verdana"/>
                <a:cs typeface="Verdana"/>
                <a:sym typeface="Verdana"/>
              </a:rPr>
              <a:t>55-64</a:t>
            </a:r>
            <a:br>
              <a:rPr b="1" lang="ja" sz="1000">
                <a:solidFill>
                  <a:schemeClr val="dk1"/>
                </a:solidFill>
                <a:latin typeface="Verdana"/>
                <a:ea typeface="Verdana"/>
                <a:cs typeface="Verdana"/>
                <a:sym typeface="Verdana"/>
              </a:rPr>
            </a:br>
            <a:r>
              <a:rPr b="1" lang="ja" sz="1000">
                <a:solidFill>
                  <a:schemeClr val="dk1"/>
                </a:solidFill>
                <a:latin typeface="Verdana"/>
                <a:ea typeface="Verdana"/>
                <a:cs typeface="Verdana"/>
                <a:sym typeface="Verdana"/>
              </a:rPr>
              <a:t>6.2%</a:t>
            </a:r>
            <a:endParaRPr b="1" sz="1000"/>
          </a:p>
        </p:txBody>
      </p:sp>
      <p:sp>
        <p:nvSpPr>
          <p:cNvPr id="161" name="Google Shape;161;p18"/>
          <p:cNvSpPr txBox="1"/>
          <p:nvPr>
            <p:ph idx="1" type="body"/>
          </p:nvPr>
        </p:nvSpPr>
        <p:spPr>
          <a:xfrm>
            <a:off x="3575654" y="1635725"/>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000">
                <a:solidFill>
                  <a:schemeClr val="dk1"/>
                </a:solidFill>
                <a:latin typeface="Verdana"/>
                <a:ea typeface="Verdana"/>
                <a:cs typeface="Verdana"/>
                <a:sym typeface="Verdana"/>
              </a:rPr>
              <a:t>65-</a:t>
            </a:r>
            <a:br>
              <a:rPr b="1" lang="ja" sz="1000">
                <a:solidFill>
                  <a:schemeClr val="dk1"/>
                </a:solidFill>
                <a:latin typeface="Verdana"/>
                <a:ea typeface="Verdana"/>
                <a:cs typeface="Verdana"/>
                <a:sym typeface="Verdana"/>
              </a:rPr>
            </a:br>
            <a:r>
              <a:rPr b="1" lang="ja" sz="1000">
                <a:solidFill>
                  <a:schemeClr val="dk1"/>
                </a:solidFill>
                <a:latin typeface="Verdana"/>
                <a:ea typeface="Verdana"/>
                <a:cs typeface="Verdana"/>
                <a:sym typeface="Verdana"/>
              </a:rPr>
              <a:t>4.4%</a:t>
            </a:r>
            <a:endParaRPr b="1" sz="1000"/>
          </a:p>
        </p:txBody>
      </p:sp>
      <p:sp>
        <p:nvSpPr>
          <p:cNvPr id="162" name="Google Shape;162;p18"/>
          <p:cNvSpPr txBox="1"/>
          <p:nvPr>
            <p:ph idx="1" type="body"/>
          </p:nvPr>
        </p:nvSpPr>
        <p:spPr>
          <a:xfrm>
            <a:off x="1510986" y="2984022"/>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000">
                <a:solidFill>
                  <a:schemeClr val="dk1"/>
                </a:solidFill>
                <a:latin typeface="Verdana"/>
                <a:ea typeface="Verdana"/>
                <a:cs typeface="Verdana"/>
                <a:sym typeface="Verdana"/>
              </a:rPr>
              <a:t>女性</a:t>
            </a:r>
            <a:br>
              <a:rPr b="1" lang="ja" sz="1000">
                <a:solidFill>
                  <a:schemeClr val="dk1"/>
                </a:solidFill>
                <a:latin typeface="Verdana"/>
                <a:ea typeface="Verdana"/>
                <a:cs typeface="Verdana"/>
                <a:sym typeface="Verdana"/>
              </a:rPr>
            </a:br>
            <a:r>
              <a:rPr b="1" lang="ja" sz="1000">
                <a:solidFill>
                  <a:schemeClr val="dk1"/>
                </a:solidFill>
                <a:latin typeface="Verdana"/>
                <a:ea typeface="Verdana"/>
                <a:cs typeface="Verdana"/>
                <a:sym typeface="Verdana"/>
              </a:rPr>
              <a:t>50.4%</a:t>
            </a:r>
            <a:endParaRPr b="1" sz="1000"/>
          </a:p>
        </p:txBody>
      </p:sp>
      <p:sp>
        <p:nvSpPr>
          <p:cNvPr id="163" name="Google Shape;163;p18"/>
          <p:cNvSpPr txBox="1"/>
          <p:nvPr>
            <p:ph idx="1" type="body"/>
          </p:nvPr>
        </p:nvSpPr>
        <p:spPr>
          <a:xfrm>
            <a:off x="-321600" y="2984022"/>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000">
                <a:solidFill>
                  <a:schemeClr val="dk1"/>
                </a:solidFill>
                <a:latin typeface="Verdana"/>
                <a:ea typeface="Verdana"/>
                <a:cs typeface="Verdana"/>
                <a:sym typeface="Verdana"/>
              </a:rPr>
              <a:t>男性</a:t>
            </a:r>
            <a:br>
              <a:rPr b="1" lang="ja" sz="1000">
                <a:solidFill>
                  <a:schemeClr val="dk1"/>
                </a:solidFill>
                <a:latin typeface="Verdana"/>
                <a:ea typeface="Verdana"/>
                <a:cs typeface="Verdana"/>
                <a:sym typeface="Verdana"/>
              </a:rPr>
            </a:br>
            <a:r>
              <a:rPr b="1" lang="ja" sz="1000">
                <a:solidFill>
                  <a:schemeClr val="dk1"/>
                </a:solidFill>
                <a:latin typeface="Verdana"/>
                <a:ea typeface="Verdana"/>
                <a:cs typeface="Verdana"/>
                <a:sym typeface="Verdana"/>
              </a:rPr>
              <a:t>49.6%</a:t>
            </a:r>
            <a:endParaRPr b="1" sz="1000"/>
          </a:p>
        </p:txBody>
      </p:sp>
      <p:sp>
        <p:nvSpPr>
          <p:cNvPr id="164" name="Google Shape;164;p18"/>
          <p:cNvSpPr txBox="1"/>
          <p:nvPr>
            <p:ph idx="1" type="body"/>
          </p:nvPr>
        </p:nvSpPr>
        <p:spPr>
          <a:xfrm>
            <a:off x="6812950" y="3717042"/>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000">
                <a:solidFill>
                  <a:schemeClr val="dk1"/>
                </a:solidFill>
                <a:latin typeface="Verdana"/>
                <a:ea typeface="Verdana"/>
                <a:cs typeface="Verdana"/>
                <a:sym typeface="Verdana"/>
              </a:rPr>
              <a:t>検索エンジン</a:t>
            </a:r>
            <a:br>
              <a:rPr b="1" lang="ja" sz="1000">
                <a:solidFill>
                  <a:schemeClr val="dk1"/>
                </a:solidFill>
                <a:latin typeface="Verdana"/>
                <a:ea typeface="Verdana"/>
                <a:cs typeface="Verdana"/>
                <a:sym typeface="Verdana"/>
              </a:rPr>
            </a:br>
            <a:r>
              <a:rPr b="1" lang="ja" sz="1000">
                <a:solidFill>
                  <a:schemeClr val="dk1"/>
                </a:solidFill>
                <a:latin typeface="Verdana"/>
                <a:ea typeface="Verdana"/>
                <a:cs typeface="Verdana"/>
                <a:sym typeface="Verdana"/>
              </a:rPr>
              <a:t>95.6%</a:t>
            </a:r>
            <a:endParaRPr b="1" sz="1000">
              <a:solidFill>
                <a:schemeClr val="dk1"/>
              </a:solidFill>
              <a:latin typeface="Verdana"/>
              <a:ea typeface="Verdana"/>
              <a:cs typeface="Verdana"/>
              <a:sym typeface="Verdana"/>
            </a:endParaRPr>
          </a:p>
        </p:txBody>
      </p:sp>
      <p:sp>
        <p:nvSpPr>
          <p:cNvPr id="165" name="Google Shape;165;p18"/>
          <p:cNvSpPr txBox="1"/>
          <p:nvPr>
            <p:ph idx="1" type="body"/>
          </p:nvPr>
        </p:nvSpPr>
        <p:spPr>
          <a:xfrm>
            <a:off x="6584350" y="1583442"/>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1000">
                <a:solidFill>
                  <a:schemeClr val="dk1"/>
                </a:solidFill>
                <a:latin typeface="Verdana"/>
                <a:ea typeface="Verdana"/>
                <a:cs typeface="Verdana"/>
                <a:sym typeface="Verdana"/>
              </a:rPr>
              <a:t>その他</a:t>
            </a:r>
            <a:br>
              <a:rPr b="1" lang="ja" sz="1000">
                <a:solidFill>
                  <a:schemeClr val="dk1"/>
                </a:solidFill>
                <a:latin typeface="Verdana"/>
                <a:ea typeface="Verdana"/>
                <a:cs typeface="Verdana"/>
                <a:sym typeface="Verdana"/>
              </a:rPr>
            </a:br>
            <a:r>
              <a:rPr b="1" lang="ja" sz="1000">
                <a:solidFill>
                  <a:schemeClr val="dk1"/>
                </a:solidFill>
                <a:latin typeface="Verdana"/>
                <a:ea typeface="Verdana"/>
                <a:cs typeface="Verdana"/>
                <a:sym typeface="Verdana"/>
              </a:rPr>
              <a:t>4.4%</a:t>
            </a:r>
            <a:endParaRPr b="1" sz="1000">
              <a:solidFill>
                <a:schemeClr val="dk1"/>
              </a:solidFill>
              <a:latin typeface="Verdana"/>
              <a:ea typeface="Verdana"/>
              <a:cs typeface="Verdana"/>
              <a:sym typeface="Verdana"/>
            </a:endParaRPr>
          </a:p>
        </p:txBody>
      </p:sp>
      <p:sp>
        <p:nvSpPr>
          <p:cNvPr id="166" name="Google Shape;166;p18"/>
          <p:cNvSpPr txBox="1"/>
          <p:nvPr>
            <p:ph idx="1" type="body"/>
          </p:nvPr>
        </p:nvSpPr>
        <p:spPr>
          <a:xfrm>
            <a:off x="6741199" y="2922229"/>
            <a:ext cx="1725600" cy="441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05"/>
              <a:buNone/>
            </a:pPr>
            <a:r>
              <a:rPr b="1" lang="ja" sz="2520">
                <a:solidFill>
                  <a:schemeClr val="dk1"/>
                </a:solidFill>
                <a:latin typeface="Verdana"/>
                <a:ea typeface="Verdana"/>
                <a:cs typeface="Verdana"/>
                <a:sym typeface="Verdana"/>
              </a:rPr>
              <a:t>流入経路</a:t>
            </a:r>
            <a:endParaRPr b="1" sz="2575"/>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9"/>
          <p:cNvSpPr/>
          <p:nvPr/>
        </p:nvSpPr>
        <p:spPr>
          <a:xfrm>
            <a:off x="25" y="11950"/>
            <a:ext cx="9144000" cy="6249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173" name="Google Shape;173;p19"/>
          <p:cNvSpPr txBox="1"/>
          <p:nvPr>
            <p:ph type="title"/>
          </p:nvPr>
        </p:nvSpPr>
        <p:spPr>
          <a:xfrm>
            <a:off x="-42625" y="0"/>
            <a:ext cx="5795700" cy="4566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SzPts val="891"/>
              <a:buNone/>
            </a:pPr>
            <a:r>
              <a:rPr b="1" lang="ja" sz="1628"/>
              <a:t>メディア</a:t>
            </a:r>
            <a:r>
              <a:rPr b="1" lang="ja" sz="1628"/>
              <a:t>掲載実績</a:t>
            </a:r>
            <a:endParaRPr b="1" sz="1628"/>
          </a:p>
        </p:txBody>
      </p:sp>
      <p:sp>
        <p:nvSpPr>
          <p:cNvPr id="174" name="Google Shape;174;p19"/>
          <p:cNvSpPr txBox="1"/>
          <p:nvPr/>
        </p:nvSpPr>
        <p:spPr>
          <a:xfrm>
            <a:off x="1922350" y="533400"/>
            <a:ext cx="5637900" cy="794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200"/>
              </a:spcAft>
              <a:buNone/>
            </a:pPr>
            <a:r>
              <a:rPr lang="ja" sz="1200">
                <a:solidFill>
                  <a:srgbClr val="333333"/>
                </a:solidFill>
                <a:latin typeface="Meiryo"/>
                <a:ea typeface="Meiryo"/>
                <a:cs typeface="Meiryo"/>
                <a:sym typeface="Meiryo"/>
              </a:rPr>
              <a:t>令和元年にスタートした</a:t>
            </a:r>
            <a:r>
              <a:rPr lang="ja" sz="1200">
                <a:solidFill>
                  <a:srgbClr val="333333"/>
                </a:solidFill>
                <a:latin typeface="Meiryo"/>
                <a:ea typeface="Meiryo"/>
                <a:cs typeface="Meiryo"/>
                <a:sym typeface="Meiryo"/>
              </a:rPr>
              <a:t>サイトですが</a:t>
            </a:r>
            <a:br>
              <a:rPr lang="ja" sz="1200">
                <a:solidFill>
                  <a:srgbClr val="333333"/>
                </a:solidFill>
                <a:latin typeface="Meiryo"/>
                <a:ea typeface="Meiryo"/>
                <a:cs typeface="Meiryo"/>
                <a:sym typeface="Meiryo"/>
              </a:rPr>
            </a:br>
            <a:r>
              <a:rPr b="1" lang="ja" sz="1200">
                <a:solidFill>
                  <a:srgbClr val="333333"/>
                </a:solidFill>
                <a:highlight>
                  <a:srgbClr val="FFFF00"/>
                </a:highlight>
                <a:latin typeface="Meiryo"/>
                <a:ea typeface="Meiryo"/>
                <a:cs typeface="Meiryo"/>
                <a:sym typeface="Meiryo"/>
              </a:rPr>
              <a:t>ユーザー投票型</a:t>
            </a:r>
            <a:r>
              <a:rPr lang="ja" sz="1200">
                <a:solidFill>
                  <a:srgbClr val="333333"/>
                </a:solidFill>
                <a:latin typeface="Meiryo"/>
                <a:ea typeface="Meiryo"/>
                <a:cs typeface="Meiryo"/>
                <a:sym typeface="Meiryo"/>
              </a:rPr>
              <a:t>という公平感と</a:t>
            </a:r>
            <a:r>
              <a:rPr b="1" lang="ja" sz="1200">
                <a:solidFill>
                  <a:srgbClr val="333333"/>
                </a:solidFill>
                <a:highlight>
                  <a:srgbClr val="FFFF00"/>
                </a:highlight>
                <a:latin typeface="Meiryo"/>
                <a:ea typeface="Meiryo"/>
                <a:cs typeface="Meiryo"/>
                <a:sym typeface="Meiryo"/>
              </a:rPr>
              <a:t>日本最大級のユーザー数</a:t>
            </a:r>
            <a:r>
              <a:rPr lang="ja" sz="1200">
                <a:solidFill>
                  <a:srgbClr val="333333"/>
                </a:solidFill>
                <a:latin typeface="Meiryo"/>
                <a:ea typeface="Meiryo"/>
                <a:cs typeface="Meiryo"/>
                <a:sym typeface="Meiryo"/>
              </a:rPr>
              <a:t>を</a:t>
            </a:r>
            <a:r>
              <a:rPr lang="ja" sz="1200">
                <a:solidFill>
                  <a:srgbClr val="333333"/>
                </a:solidFill>
                <a:latin typeface="Meiryo"/>
                <a:ea typeface="Meiryo"/>
                <a:cs typeface="Meiryo"/>
                <a:sym typeface="Meiryo"/>
              </a:rPr>
              <a:t>ご評価いただき</a:t>
            </a:r>
            <a:br>
              <a:rPr lang="ja" sz="1200">
                <a:solidFill>
                  <a:srgbClr val="333333"/>
                </a:solidFill>
                <a:latin typeface="Meiryo"/>
                <a:ea typeface="Meiryo"/>
                <a:cs typeface="Meiryo"/>
                <a:sym typeface="Meiryo"/>
              </a:rPr>
            </a:br>
            <a:r>
              <a:rPr lang="ja" sz="1200">
                <a:solidFill>
                  <a:srgbClr val="333333"/>
                </a:solidFill>
                <a:latin typeface="Meiryo"/>
                <a:ea typeface="Meiryo"/>
                <a:cs typeface="Meiryo"/>
                <a:sym typeface="Meiryo"/>
              </a:rPr>
              <a:t>テレビで多数ランキングが紹介されています。</a:t>
            </a:r>
            <a:endParaRPr sz="1200">
              <a:solidFill>
                <a:srgbClr val="333333"/>
              </a:solidFill>
              <a:latin typeface="Meiryo"/>
              <a:ea typeface="Meiryo"/>
              <a:cs typeface="Meiryo"/>
              <a:sym typeface="Meiryo"/>
            </a:endParaRPr>
          </a:p>
        </p:txBody>
      </p:sp>
      <p:pic>
        <p:nvPicPr>
          <p:cNvPr id="175" name="Google Shape;175;p19"/>
          <p:cNvPicPr preferRelativeResize="0"/>
          <p:nvPr/>
        </p:nvPicPr>
        <p:blipFill>
          <a:blip r:embed="rId3">
            <a:alphaModFix/>
          </a:blip>
          <a:stretch>
            <a:fillRect/>
          </a:stretch>
        </p:blipFill>
        <p:spPr>
          <a:xfrm>
            <a:off x="1303448" y="1251300"/>
            <a:ext cx="6547901" cy="3335725"/>
          </a:xfrm>
          <a:prstGeom prst="rect">
            <a:avLst/>
          </a:prstGeom>
          <a:noFill/>
          <a:ln>
            <a:noFill/>
          </a:ln>
        </p:spPr>
      </p:pic>
      <p:cxnSp>
        <p:nvCxnSpPr>
          <p:cNvPr id="176" name="Google Shape;176;p19"/>
          <p:cNvCxnSpPr/>
          <p:nvPr/>
        </p:nvCxnSpPr>
        <p:spPr>
          <a:xfrm>
            <a:off x="43375" y="456600"/>
            <a:ext cx="88629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182" name="Google Shape;182;p20"/>
          <p:cNvSpPr txBox="1"/>
          <p:nvPr>
            <p:ph type="title"/>
          </p:nvPr>
        </p:nvSpPr>
        <p:spPr>
          <a:xfrm>
            <a:off x="50400" y="64025"/>
            <a:ext cx="84417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990"/>
              <a:buFont typeface="Arial"/>
              <a:buNone/>
            </a:pPr>
            <a:r>
              <a:rPr b="1" lang="ja" sz="1620">
                <a:latin typeface="Meiryo"/>
                <a:ea typeface="Meiryo"/>
                <a:cs typeface="Meiryo"/>
                <a:sym typeface="Meiryo"/>
              </a:rPr>
              <a:t>広告メニュー：</a:t>
            </a:r>
            <a:r>
              <a:rPr b="1" lang="ja" sz="1620">
                <a:latin typeface="Meiryo"/>
                <a:ea typeface="Meiryo"/>
                <a:cs typeface="Meiryo"/>
                <a:sym typeface="Meiryo"/>
              </a:rPr>
              <a:t>SP_レクタングルバナー</a:t>
            </a:r>
            <a:endParaRPr b="1" sz="1620">
              <a:latin typeface="Meiryo"/>
              <a:ea typeface="Meiryo"/>
              <a:cs typeface="Meiryo"/>
              <a:sym typeface="Meiryo"/>
            </a:endParaRPr>
          </a:p>
        </p:txBody>
      </p:sp>
      <p:cxnSp>
        <p:nvCxnSpPr>
          <p:cNvPr id="183" name="Google Shape;183;p20"/>
          <p:cNvCxnSpPr/>
          <p:nvPr/>
        </p:nvCxnSpPr>
        <p:spPr>
          <a:xfrm>
            <a:off x="138125" y="454825"/>
            <a:ext cx="8862900" cy="0"/>
          </a:xfrm>
          <a:prstGeom prst="straightConnector1">
            <a:avLst/>
          </a:prstGeom>
          <a:noFill/>
          <a:ln cap="flat" cmpd="sng" w="9525">
            <a:solidFill>
              <a:schemeClr val="dk2"/>
            </a:solidFill>
            <a:prstDash val="solid"/>
            <a:round/>
            <a:headEnd len="med" w="med" type="none"/>
            <a:tailEnd len="med" w="med" type="none"/>
          </a:ln>
        </p:spPr>
      </p:cxnSp>
      <p:sp>
        <p:nvSpPr>
          <p:cNvPr id="184" name="Google Shape;184;p20"/>
          <p:cNvSpPr txBox="1"/>
          <p:nvPr>
            <p:ph idx="1" type="body"/>
          </p:nvPr>
        </p:nvSpPr>
        <p:spPr>
          <a:xfrm>
            <a:off x="2685825" y="714150"/>
            <a:ext cx="6119400" cy="474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SzPts val="605"/>
              <a:buNone/>
            </a:pPr>
            <a:r>
              <a:rPr b="1" lang="ja" sz="1600">
                <a:solidFill>
                  <a:schemeClr val="dk1"/>
                </a:solidFill>
              </a:rPr>
              <a:t>ランキングの任意の</a:t>
            </a:r>
            <a:r>
              <a:rPr b="1" lang="ja" sz="1600">
                <a:solidFill>
                  <a:schemeClr val="dk1"/>
                </a:solidFill>
              </a:rPr>
              <a:t>箇</a:t>
            </a:r>
            <a:r>
              <a:rPr b="1" lang="ja" sz="1600">
                <a:solidFill>
                  <a:schemeClr val="dk1"/>
                </a:solidFill>
              </a:rPr>
              <a:t>所にバナー広告を配信</a:t>
            </a:r>
            <a:endParaRPr b="1" sz="1000">
              <a:solidFill>
                <a:schemeClr val="dk1"/>
              </a:solidFill>
            </a:endParaRPr>
          </a:p>
        </p:txBody>
      </p:sp>
      <p:pic>
        <p:nvPicPr>
          <p:cNvPr id="185" name="Google Shape;185;p20"/>
          <p:cNvPicPr preferRelativeResize="0"/>
          <p:nvPr/>
        </p:nvPicPr>
        <p:blipFill>
          <a:blip r:embed="rId3">
            <a:alphaModFix/>
          </a:blip>
          <a:stretch>
            <a:fillRect/>
          </a:stretch>
        </p:blipFill>
        <p:spPr>
          <a:xfrm>
            <a:off x="226075" y="588775"/>
            <a:ext cx="2108335" cy="4570801"/>
          </a:xfrm>
          <a:prstGeom prst="rect">
            <a:avLst/>
          </a:prstGeom>
          <a:noFill/>
          <a:ln>
            <a:noFill/>
          </a:ln>
        </p:spPr>
      </p:pic>
      <p:sp>
        <p:nvSpPr>
          <p:cNvPr id="186" name="Google Shape;186;p20"/>
          <p:cNvSpPr/>
          <p:nvPr/>
        </p:nvSpPr>
        <p:spPr>
          <a:xfrm>
            <a:off x="404375" y="2937900"/>
            <a:ext cx="1751700" cy="1547400"/>
          </a:xfrm>
          <a:prstGeom prst="rect">
            <a:avLst/>
          </a:prstGeom>
          <a:solidFill>
            <a:srgbClr val="F4CCCC"/>
          </a:solid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87" name="Google Shape;187;p20"/>
          <p:cNvGraphicFramePr/>
          <p:nvPr/>
        </p:nvGraphicFramePr>
        <p:xfrm>
          <a:off x="2739250" y="1447775"/>
          <a:ext cx="3000000" cy="3000000"/>
        </p:xfrm>
        <a:graphic>
          <a:graphicData uri="http://schemas.openxmlformats.org/drawingml/2006/table">
            <a:tbl>
              <a:tblPr>
                <a:noFill/>
                <a:tableStyleId>{312DD2E4-B631-43E1-BFF1-FE728CFAB012}</a:tableStyleId>
              </a:tblPr>
              <a:tblGrid>
                <a:gridCol w="1837550"/>
                <a:gridCol w="4373950"/>
              </a:tblGrid>
              <a:tr h="226800">
                <a:tc>
                  <a:txBody>
                    <a:bodyPr/>
                    <a:lstStyle/>
                    <a:p>
                      <a:pPr indent="0" lvl="0" marL="0" rtl="0" algn="l">
                        <a:lnSpc>
                          <a:spcPct val="115000"/>
                        </a:lnSpc>
                        <a:spcBef>
                          <a:spcPts val="0"/>
                        </a:spcBef>
                        <a:spcAft>
                          <a:spcPts val="0"/>
                        </a:spcAft>
                        <a:buNone/>
                      </a:pPr>
                      <a:r>
                        <a:rPr lang="ja" sz="1200"/>
                        <a:t>掲載期間</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1ヶ月</a:t>
                      </a:r>
                      <a:r>
                        <a:rPr lang="ja" sz="1200"/>
                        <a:t>〜</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418700">
                <a:tc>
                  <a:txBody>
                    <a:bodyPr/>
                    <a:lstStyle/>
                    <a:p>
                      <a:pPr indent="0" lvl="0" marL="0" rtl="0" algn="l">
                        <a:lnSpc>
                          <a:spcPct val="115000"/>
                        </a:lnSpc>
                        <a:spcBef>
                          <a:spcPts val="0"/>
                        </a:spcBef>
                        <a:spcAft>
                          <a:spcPts val="0"/>
                        </a:spcAft>
                        <a:buNone/>
                      </a:pPr>
                      <a:r>
                        <a:rPr lang="ja" sz="1200"/>
                        <a:t>掲載方法</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ご指定のランキングページの任意の位置にバナー広告を配信</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244250">
                <a:tc>
                  <a:txBody>
                    <a:bodyPr/>
                    <a:lstStyle/>
                    <a:p>
                      <a:pPr indent="0" lvl="0" marL="0" rtl="0" algn="l">
                        <a:lnSpc>
                          <a:spcPct val="115000"/>
                        </a:lnSpc>
                        <a:spcBef>
                          <a:spcPts val="0"/>
                        </a:spcBef>
                        <a:spcAft>
                          <a:spcPts val="0"/>
                        </a:spcAft>
                        <a:buNone/>
                      </a:pPr>
                      <a:r>
                        <a:rPr lang="ja" sz="1200"/>
                        <a:t>枠数</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300"/>
                        <a:t>1枠～</a:t>
                      </a:r>
                      <a:endParaRPr sz="13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226800">
                <a:tc>
                  <a:txBody>
                    <a:bodyPr/>
                    <a:lstStyle/>
                    <a:p>
                      <a:pPr indent="0" lvl="0" marL="0" rtl="0" algn="l">
                        <a:lnSpc>
                          <a:spcPct val="115000"/>
                        </a:lnSpc>
                        <a:spcBef>
                          <a:spcPts val="0"/>
                        </a:spcBef>
                        <a:spcAft>
                          <a:spcPts val="0"/>
                        </a:spcAft>
                        <a:buNone/>
                      </a:pPr>
                      <a:r>
                        <a:rPr lang="ja" sz="1200"/>
                        <a:t>想定</a:t>
                      </a:r>
                      <a:r>
                        <a:rPr lang="ja" sz="1200"/>
                        <a:t>インプレッション</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30,000回〜</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226800">
                <a:tc>
                  <a:txBody>
                    <a:bodyPr/>
                    <a:lstStyle/>
                    <a:p>
                      <a:pPr indent="0" lvl="0" marL="0" rtl="0" algn="l">
                        <a:lnSpc>
                          <a:spcPct val="115000"/>
                        </a:lnSpc>
                        <a:spcBef>
                          <a:spcPts val="0"/>
                        </a:spcBef>
                        <a:spcAft>
                          <a:spcPts val="0"/>
                        </a:spcAft>
                        <a:buNone/>
                      </a:pPr>
                      <a:r>
                        <a:rPr lang="ja" sz="1200"/>
                        <a:t>想定CTR</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0.1~3%</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226800">
                <a:tc>
                  <a:txBody>
                    <a:bodyPr/>
                    <a:lstStyle/>
                    <a:p>
                      <a:pPr indent="0" lvl="0" marL="0" rtl="0" algn="l">
                        <a:lnSpc>
                          <a:spcPct val="115000"/>
                        </a:lnSpc>
                        <a:spcBef>
                          <a:spcPts val="0"/>
                        </a:spcBef>
                        <a:spcAft>
                          <a:spcPts val="0"/>
                        </a:spcAft>
                        <a:buNone/>
                      </a:pPr>
                      <a:r>
                        <a:rPr lang="ja" sz="1200"/>
                        <a:t>定価（税別）</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100,000円</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226800">
                <a:tc>
                  <a:txBody>
                    <a:bodyPr/>
                    <a:lstStyle/>
                    <a:p>
                      <a:pPr indent="0" lvl="0" marL="0" rtl="0" algn="l">
                        <a:lnSpc>
                          <a:spcPct val="115000"/>
                        </a:lnSpc>
                        <a:spcBef>
                          <a:spcPts val="0"/>
                        </a:spcBef>
                        <a:spcAft>
                          <a:spcPts val="0"/>
                        </a:spcAft>
                        <a:buNone/>
                      </a:pPr>
                      <a:r>
                        <a:rPr lang="ja" sz="1200"/>
                        <a:t>画像サイズ</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solidFill>
                            <a:schemeClr val="dk1"/>
                          </a:solidFill>
                        </a:rPr>
                        <a:t>幅300×縦250px、幅300×縦300px（通常のバナー以外も対応可能）</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226800">
                <a:tc>
                  <a:txBody>
                    <a:bodyPr/>
                    <a:lstStyle/>
                    <a:p>
                      <a:pPr indent="0" lvl="0" marL="0" rtl="0" algn="l">
                        <a:lnSpc>
                          <a:spcPct val="115000"/>
                        </a:lnSpc>
                        <a:spcBef>
                          <a:spcPts val="0"/>
                        </a:spcBef>
                        <a:spcAft>
                          <a:spcPts val="0"/>
                        </a:spcAft>
                        <a:buNone/>
                      </a:pPr>
                      <a:r>
                        <a:rPr lang="ja" sz="1200"/>
                        <a:t>形式</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jpg,png,gif</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226800">
                <a:tc>
                  <a:txBody>
                    <a:bodyPr/>
                    <a:lstStyle/>
                    <a:p>
                      <a:pPr indent="0" lvl="0" marL="0" rtl="0" algn="l">
                        <a:lnSpc>
                          <a:spcPct val="115000"/>
                        </a:lnSpc>
                        <a:spcBef>
                          <a:spcPts val="0"/>
                        </a:spcBef>
                        <a:spcAft>
                          <a:spcPts val="0"/>
                        </a:spcAft>
                        <a:buNone/>
                      </a:pPr>
                      <a:r>
                        <a:rPr lang="ja" sz="1200"/>
                        <a:t>差し替え</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応相談</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ja"/>
              <a:t>‹#›</a:t>
            </a:fld>
            <a:endParaRPr/>
          </a:p>
        </p:txBody>
      </p:sp>
      <p:sp>
        <p:nvSpPr>
          <p:cNvPr id="193" name="Google Shape;193;p21"/>
          <p:cNvSpPr txBox="1"/>
          <p:nvPr>
            <p:ph type="title"/>
          </p:nvPr>
        </p:nvSpPr>
        <p:spPr>
          <a:xfrm>
            <a:off x="50400" y="64025"/>
            <a:ext cx="84417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990"/>
              <a:buFont typeface="Arial"/>
              <a:buNone/>
            </a:pPr>
            <a:r>
              <a:rPr b="1" lang="ja" sz="1620">
                <a:latin typeface="Meiryo"/>
                <a:ea typeface="Meiryo"/>
                <a:cs typeface="Meiryo"/>
                <a:sym typeface="Meiryo"/>
              </a:rPr>
              <a:t>広告メニュー：</a:t>
            </a:r>
            <a:r>
              <a:rPr b="1" lang="ja" sz="1620">
                <a:latin typeface="Meiryo"/>
                <a:ea typeface="Meiryo"/>
                <a:cs typeface="Meiryo"/>
                <a:sym typeface="Meiryo"/>
              </a:rPr>
              <a:t>SP_ランキング_インフィード</a:t>
            </a:r>
            <a:endParaRPr b="1" sz="1620">
              <a:latin typeface="Meiryo"/>
              <a:ea typeface="Meiryo"/>
              <a:cs typeface="Meiryo"/>
              <a:sym typeface="Meiryo"/>
            </a:endParaRPr>
          </a:p>
        </p:txBody>
      </p:sp>
      <p:cxnSp>
        <p:nvCxnSpPr>
          <p:cNvPr id="194" name="Google Shape;194;p21"/>
          <p:cNvCxnSpPr/>
          <p:nvPr/>
        </p:nvCxnSpPr>
        <p:spPr>
          <a:xfrm>
            <a:off x="138125" y="454825"/>
            <a:ext cx="8862900" cy="0"/>
          </a:xfrm>
          <a:prstGeom prst="straightConnector1">
            <a:avLst/>
          </a:prstGeom>
          <a:noFill/>
          <a:ln cap="flat" cmpd="sng" w="9525">
            <a:solidFill>
              <a:schemeClr val="dk2"/>
            </a:solidFill>
            <a:prstDash val="solid"/>
            <a:round/>
            <a:headEnd len="med" w="med" type="none"/>
            <a:tailEnd len="med" w="med" type="none"/>
          </a:ln>
        </p:spPr>
      </p:cxnSp>
      <p:sp>
        <p:nvSpPr>
          <p:cNvPr id="195" name="Google Shape;195;p21"/>
          <p:cNvSpPr txBox="1"/>
          <p:nvPr>
            <p:ph idx="1" type="body"/>
          </p:nvPr>
        </p:nvSpPr>
        <p:spPr>
          <a:xfrm>
            <a:off x="2739250" y="588775"/>
            <a:ext cx="6119400" cy="474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SzPts val="605"/>
              <a:buNone/>
            </a:pPr>
            <a:r>
              <a:rPr b="1" lang="ja" sz="1600">
                <a:solidFill>
                  <a:schemeClr val="dk1"/>
                </a:solidFill>
              </a:rPr>
              <a:t>最も注目度の高い「1位」の直後にて</a:t>
            </a:r>
            <a:r>
              <a:rPr b="1" lang="ja" sz="1600">
                <a:solidFill>
                  <a:schemeClr val="dk1"/>
                </a:solidFill>
              </a:rPr>
              <a:t>商品やサービスを紹介</a:t>
            </a:r>
            <a:endParaRPr b="1" sz="1000">
              <a:solidFill>
                <a:schemeClr val="dk1"/>
              </a:solidFill>
            </a:endParaRPr>
          </a:p>
        </p:txBody>
      </p:sp>
      <p:sp>
        <p:nvSpPr>
          <p:cNvPr id="196" name="Google Shape;196;p21"/>
          <p:cNvSpPr/>
          <p:nvPr/>
        </p:nvSpPr>
        <p:spPr>
          <a:xfrm>
            <a:off x="648000" y="2401200"/>
            <a:ext cx="1607400" cy="19134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7" name="Google Shape;197;p21"/>
          <p:cNvPicPr preferRelativeResize="0"/>
          <p:nvPr/>
        </p:nvPicPr>
        <p:blipFill>
          <a:blip r:embed="rId3">
            <a:alphaModFix/>
          </a:blip>
          <a:stretch>
            <a:fillRect/>
          </a:stretch>
        </p:blipFill>
        <p:spPr>
          <a:xfrm>
            <a:off x="308275" y="636725"/>
            <a:ext cx="2014381" cy="4366075"/>
          </a:xfrm>
          <a:prstGeom prst="rect">
            <a:avLst/>
          </a:prstGeom>
          <a:noFill/>
          <a:ln>
            <a:noFill/>
          </a:ln>
        </p:spPr>
      </p:pic>
      <p:sp>
        <p:nvSpPr>
          <p:cNvPr id="198" name="Google Shape;198;p21"/>
          <p:cNvSpPr/>
          <p:nvPr/>
        </p:nvSpPr>
        <p:spPr>
          <a:xfrm>
            <a:off x="441575" y="1435925"/>
            <a:ext cx="1747800" cy="1315200"/>
          </a:xfrm>
          <a:prstGeom prst="rect">
            <a:avLst/>
          </a:prstGeom>
          <a:solidFill>
            <a:srgbClr val="F4CCCC"/>
          </a:solid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99" name="Google Shape;199;p21"/>
          <p:cNvGraphicFramePr/>
          <p:nvPr/>
        </p:nvGraphicFramePr>
        <p:xfrm>
          <a:off x="2739250" y="1457688"/>
          <a:ext cx="3000000" cy="3000000"/>
        </p:xfrm>
        <a:graphic>
          <a:graphicData uri="http://schemas.openxmlformats.org/drawingml/2006/table">
            <a:tbl>
              <a:tblPr>
                <a:noFill/>
                <a:tableStyleId>{312DD2E4-B631-43E1-BFF1-FE728CFAB012}</a:tableStyleId>
              </a:tblPr>
              <a:tblGrid>
                <a:gridCol w="1837575"/>
                <a:gridCol w="4373925"/>
              </a:tblGrid>
              <a:tr h="102025">
                <a:tc>
                  <a:txBody>
                    <a:bodyPr/>
                    <a:lstStyle/>
                    <a:p>
                      <a:pPr indent="0" lvl="0" marL="0" rtl="0" algn="l">
                        <a:lnSpc>
                          <a:spcPct val="115000"/>
                        </a:lnSpc>
                        <a:spcBef>
                          <a:spcPts val="0"/>
                        </a:spcBef>
                        <a:spcAft>
                          <a:spcPts val="0"/>
                        </a:spcAft>
                        <a:buNone/>
                      </a:pPr>
                      <a:r>
                        <a:rPr lang="ja" sz="1200"/>
                        <a:t>掲載期間</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300"/>
                        <a:t>1ヶ月〜</a:t>
                      </a:r>
                      <a:endParaRPr sz="13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153050">
                <a:tc>
                  <a:txBody>
                    <a:bodyPr/>
                    <a:lstStyle/>
                    <a:p>
                      <a:pPr indent="0" lvl="0" marL="0" rtl="0" algn="l">
                        <a:lnSpc>
                          <a:spcPct val="115000"/>
                        </a:lnSpc>
                        <a:spcBef>
                          <a:spcPts val="0"/>
                        </a:spcBef>
                        <a:spcAft>
                          <a:spcPts val="0"/>
                        </a:spcAft>
                        <a:buNone/>
                      </a:pPr>
                      <a:r>
                        <a:rPr lang="ja" sz="1200"/>
                        <a:t>掲載方法</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ご指定のランキングページの1位の直後にランキングコンテンツに近いインフィード形式で配信</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102025">
                <a:tc>
                  <a:txBody>
                    <a:bodyPr/>
                    <a:lstStyle/>
                    <a:p>
                      <a:pPr indent="0" lvl="0" marL="0" rtl="0" algn="l">
                        <a:lnSpc>
                          <a:spcPct val="115000"/>
                        </a:lnSpc>
                        <a:spcBef>
                          <a:spcPts val="0"/>
                        </a:spcBef>
                        <a:spcAft>
                          <a:spcPts val="0"/>
                        </a:spcAft>
                        <a:buNone/>
                      </a:pPr>
                      <a:r>
                        <a:rPr lang="ja" sz="1200"/>
                        <a:t>枠数</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300"/>
                        <a:t>1枠</a:t>
                      </a:r>
                      <a:r>
                        <a:rPr lang="ja" sz="1300"/>
                        <a:t>〜</a:t>
                      </a:r>
                      <a:endParaRPr sz="13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92450">
                <a:tc>
                  <a:txBody>
                    <a:bodyPr/>
                    <a:lstStyle/>
                    <a:p>
                      <a:pPr indent="0" lvl="0" marL="0" rtl="0" algn="l">
                        <a:lnSpc>
                          <a:spcPct val="115000"/>
                        </a:lnSpc>
                        <a:spcBef>
                          <a:spcPts val="0"/>
                        </a:spcBef>
                        <a:spcAft>
                          <a:spcPts val="0"/>
                        </a:spcAft>
                        <a:buNone/>
                      </a:pPr>
                      <a:r>
                        <a:rPr lang="ja" sz="1200"/>
                        <a:t>想定</a:t>
                      </a:r>
                      <a:r>
                        <a:rPr lang="ja" sz="1200"/>
                        <a:t>インプレッション</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30,000回</a:t>
                      </a:r>
                      <a:r>
                        <a:rPr lang="ja" sz="1200"/>
                        <a:t>〜</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92450">
                <a:tc>
                  <a:txBody>
                    <a:bodyPr/>
                    <a:lstStyle/>
                    <a:p>
                      <a:pPr indent="0" lvl="0" marL="0" rtl="0" algn="l">
                        <a:lnSpc>
                          <a:spcPct val="115000"/>
                        </a:lnSpc>
                        <a:spcBef>
                          <a:spcPts val="0"/>
                        </a:spcBef>
                        <a:spcAft>
                          <a:spcPts val="0"/>
                        </a:spcAft>
                        <a:buNone/>
                      </a:pPr>
                      <a:r>
                        <a:rPr lang="ja" sz="1200"/>
                        <a:t>想定CTR</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0.1~3%</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92450">
                <a:tc>
                  <a:txBody>
                    <a:bodyPr/>
                    <a:lstStyle/>
                    <a:p>
                      <a:pPr indent="0" lvl="0" marL="0" rtl="0" algn="l">
                        <a:lnSpc>
                          <a:spcPct val="115000"/>
                        </a:lnSpc>
                        <a:spcBef>
                          <a:spcPts val="0"/>
                        </a:spcBef>
                        <a:spcAft>
                          <a:spcPts val="0"/>
                        </a:spcAft>
                        <a:buNone/>
                      </a:pPr>
                      <a:r>
                        <a:rPr lang="ja" sz="1200"/>
                        <a:t>定価（税別）</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100,000</a:t>
                      </a:r>
                      <a:r>
                        <a:rPr lang="ja" sz="1200"/>
                        <a:t>円〜</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92450">
                <a:tc>
                  <a:txBody>
                    <a:bodyPr/>
                    <a:lstStyle/>
                    <a:p>
                      <a:pPr indent="0" lvl="0" marL="0" rtl="0" algn="l">
                        <a:lnSpc>
                          <a:spcPct val="115000"/>
                        </a:lnSpc>
                        <a:spcBef>
                          <a:spcPts val="0"/>
                        </a:spcBef>
                        <a:spcAft>
                          <a:spcPts val="0"/>
                        </a:spcAft>
                        <a:buNone/>
                      </a:pPr>
                      <a:r>
                        <a:rPr lang="ja" sz="1200"/>
                        <a:t>画像サイズ</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幅300×縦250px</a:t>
                      </a:r>
                      <a:r>
                        <a:rPr lang="ja" sz="1200"/>
                        <a:t>、</a:t>
                      </a:r>
                      <a:r>
                        <a:rPr lang="ja" sz="1200">
                          <a:solidFill>
                            <a:schemeClr val="dk1"/>
                          </a:solidFill>
                        </a:rPr>
                        <a:t>幅300×縦300px（通常のバナー以外も対応可能）</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92450">
                <a:tc>
                  <a:txBody>
                    <a:bodyPr/>
                    <a:lstStyle/>
                    <a:p>
                      <a:pPr indent="0" lvl="0" marL="0" rtl="0" algn="l">
                        <a:lnSpc>
                          <a:spcPct val="115000"/>
                        </a:lnSpc>
                        <a:spcBef>
                          <a:spcPts val="0"/>
                        </a:spcBef>
                        <a:spcAft>
                          <a:spcPts val="0"/>
                        </a:spcAft>
                        <a:buNone/>
                      </a:pPr>
                      <a:r>
                        <a:rPr lang="ja" sz="1200"/>
                        <a:t>形式</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jpg,png,gif</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92450">
                <a:tc>
                  <a:txBody>
                    <a:bodyPr/>
                    <a:lstStyle/>
                    <a:p>
                      <a:pPr indent="0" lvl="0" marL="0" rtl="0" algn="l">
                        <a:lnSpc>
                          <a:spcPct val="115000"/>
                        </a:lnSpc>
                        <a:spcBef>
                          <a:spcPts val="0"/>
                        </a:spcBef>
                        <a:spcAft>
                          <a:spcPts val="0"/>
                        </a:spcAft>
                        <a:buNone/>
                      </a:pPr>
                      <a:r>
                        <a:rPr lang="ja" sz="1200"/>
                        <a:t>そのほか入稿素材</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掲載原稿（タイトル＆ボタン、テキスト等） </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r h="92450">
                <a:tc>
                  <a:txBody>
                    <a:bodyPr/>
                    <a:lstStyle/>
                    <a:p>
                      <a:pPr indent="0" lvl="0" marL="0" rtl="0" algn="l">
                        <a:lnSpc>
                          <a:spcPct val="115000"/>
                        </a:lnSpc>
                        <a:spcBef>
                          <a:spcPts val="0"/>
                        </a:spcBef>
                        <a:spcAft>
                          <a:spcPts val="0"/>
                        </a:spcAft>
                        <a:buNone/>
                      </a:pPr>
                      <a:r>
                        <a:rPr lang="ja" sz="1200"/>
                        <a:t>差し替え</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ja" sz="1200"/>
                        <a:t>応相談</a:t>
                      </a:r>
                      <a:endParaRPr sz="1200"/>
                    </a:p>
                  </a:txBody>
                  <a:tcPr marT="19050" marB="19050" marR="28575" marL="28575" anchor="b">
                    <a:lnL cap="flat" cmpd="sng" w="12700">
                      <a:solidFill>
                        <a:schemeClr val="dk2"/>
                      </a:solidFill>
                      <a:prstDash val="solid"/>
                      <a:round/>
                      <a:headEnd len="sm" w="sm" type="none"/>
                      <a:tailEnd len="sm" w="sm" type="none"/>
                    </a:lnL>
                    <a:lnR cap="flat" cmpd="sng" w="12700">
                      <a:solidFill>
                        <a:schemeClr val="dk2"/>
                      </a:solidFill>
                      <a:prstDash val="solid"/>
                      <a:round/>
                      <a:headEnd len="sm" w="sm" type="none"/>
                      <a:tailEnd len="sm" w="sm" type="none"/>
                    </a:lnR>
                    <a:lnT cap="flat" cmpd="sng" w="12700">
                      <a:solidFill>
                        <a:schemeClr val="dk2"/>
                      </a:solidFill>
                      <a:prstDash val="solid"/>
                      <a:round/>
                      <a:headEnd len="sm" w="sm" type="none"/>
                      <a:tailEnd len="sm" w="sm" type="none"/>
                    </a:lnT>
                    <a:lnB cap="flat" cmpd="sng" w="12700">
                      <a:solidFill>
                        <a:schemeClr val="dk2"/>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